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09" autoAdjust="0"/>
  </p:normalViewPr>
  <p:slideViewPr>
    <p:cSldViewPr>
      <p:cViewPr varScale="1">
        <p:scale>
          <a:sx n="90" d="100"/>
          <a:sy n="90" d="100"/>
        </p:scale>
        <p:origin x="-212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75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A658E-DEC4-4ECD-BD39-A821E0601141}" type="datetimeFigureOut">
              <a:rPr lang="en-US" smtClean="0"/>
              <a:pPr/>
              <a:t>9/22/2021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B4F725-6A17-404D-BF23-ABE864447C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tis@arrl.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Understanding the FCC RF Exposure rule changes.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This presentation was adapted from Ed Hare’s, September 2021 </a:t>
            </a:r>
            <a:r>
              <a:rPr lang="en-US" sz="1200" i="1" dirty="0" err="1" smtClean="0"/>
              <a:t>QST</a:t>
            </a:r>
            <a:r>
              <a:rPr lang="en-US" sz="1200" i="1" dirty="0" smtClean="0"/>
              <a:t> article.</a:t>
            </a:r>
          </a:p>
          <a:p>
            <a:endParaRPr lang="en-US" dirty="0"/>
          </a:p>
        </p:txBody>
      </p:sp>
      <p:sp>
        <p:nvSpPr>
          <p:cNvPr id="4" name="Slide Number Placeholder 3"/>
          <p:cNvSpPr>
            <a:spLocks noGrp="1"/>
          </p:cNvSpPr>
          <p:nvPr>
            <p:ph type="sldNum" sz="quarter" idx="10"/>
          </p:nvPr>
        </p:nvSpPr>
        <p:spPr/>
        <p:txBody>
          <a:bodyPr/>
          <a:lstStyle/>
          <a:p>
            <a:fld id="{2EB4F725-6A17-404D-BF23-ABE864447C7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a:t>
            </a:r>
            <a:r>
              <a:rPr lang="en-US" i="1" dirty="0" smtClean="0"/>
              <a:t>have</a:t>
            </a:r>
            <a:r>
              <a:rPr lang="en-US" dirty="0" smtClean="0"/>
              <a:t> to perform an evaluation, don’t panic!  In most cases you can do this with a simple calculation using an online RF calculator.</a:t>
            </a:r>
          </a:p>
          <a:p>
            <a:endParaRPr lang="en-US" dirty="0" smtClean="0"/>
          </a:p>
          <a:p>
            <a:r>
              <a:rPr lang="en-US" dirty="0" smtClean="0"/>
              <a:t>Also, the FCC determined that Ham operators and their family can be evaluated to the higher limits, called(Controlled) limits,</a:t>
            </a:r>
            <a:r>
              <a:rPr lang="en-US" baseline="0" dirty="0" smtClean="0"/>
              <a:t> if the station owner has provided them with safety instruction and training.  However, the FCC has yet to specify what this ‘training’ will be.</a:t>
            </a:r>
            <a:endParaRPr lang="en-US" dirty="0" smtClean="0"/>
          </a:p>
          <a:p>
            <a:endParaRPr lang="en-US" dirty="0"/>
          </a:p>
        </p:txBody>
      </p:sp>
      <p:sp>
        <p:nvSpPr>
          <p:cNvPr id="4" name="Slide Number Placeholder 3"/>
          <p:cNvSpPr>
            <a:spLocks noGrp="1"/>
          </p:cNvSpPr>
          <p:nvPr>
            <p:ph type="sldNum" sz="quarter" idx="10"/>
          </p:nvPr>
        </p:nvSpPr>
        <p:spPr/>
        <p:txBody>
          <a:bodyPr/>
          <a:lstStyle/>
          <a:p>
            <a:fld id="{2EB4F725-6A17-404D-BF23-ABE864447C7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Exposure </a:t>
            </a:r>
            <a:r>
              <a:rPr lang="en-US" i="1" dirty="0" smtClean="0"/>
              <a:t>must</a:t>
            </a:r>
            <a:r>
              <a:rPr lang="en-US" dirty="0" smtClean="0"/>
              <a:t> meet all three limits – power density, electric field strength, and magnetic field strength.</a:t>
            </a:r>
          </a:p>
          <a:p>
            <a:endParaRPr lang="en-US" dirty="0" smtClean="0"/>
          </a:p>
          <a:p>
            <a:r>
              <a:rPr lang="en-US" dirty="0" smtClean="0"/>
              <a:t>The limits are set</a:t>
            </a:r>
            <a:r>
              <a:rPr lang="en-US" baseline="0" dirty="0" smtClean="0"/>
              <a:t> </a:t>
            </a:r>
            <a:r>
              <a:rPr lang="en-US" dirty="0" smtClean="0"/>
              <a:t>for RF exposure averaging over 30 minutes within Uncontrolled (unrestricted) areas and 6 minutes within Controlled areas.</a:t>
            </a:r>
          </a:p>
          <a:p>
            <a:endParaRPr lang="en-US" dirty="0"/>
          </a:p>
        </p:txBody>
      </p:sp>
      <p:sp>
        <p:nvSpPr>
          <p:cNvPr id="4" name="Slide Number Placeholder 3"/>
          <p:cNvSpPr>
            <a:spLocks noGrp="1"/>
          </p:cNvSpPr>
          <p:nvPr>
            <p:ph type="sldNum" sz="quarter" idx="10"/>
          </p:nvPr>
        </p:nvSpPr>
        <p:spPr/>
        <p:txBody>
          <a:bodyPr/>
          <a:lstStyle/>
          <a:p>
            <a:fld id="{2EB4F725-6A17-404D-BF23-ABE864447C7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easiest way to do your evaluation is by using A-R-R-L’s RF Exposure Calculator, found on the web at arrl.org/</a:t>
            </a:r>
            <a:r>
              <a:rPr lang="en-US" dirty="0" err="1" smtClean="0"/>
              <a:t>rf</a:t>
            </a:r>
            <a:r>
              <a:rPr lang="en-US" dirty="0" smtClean="0"/>
              <a:t>-exposure-calculator.</a:t>
            </a:r>
          </a:p>
          <a:p>
            <a:endParaRPr lang="en-US" dirty="0" smtClean="0"/>
          </a:p>
          <a:p>
            <a:r>
              <a:rPr lang="en-US" dirty="0" smtClean="0"/>
              <a:t>The calculator will take your average power, the operating frequency, any antenna gain, and the operating mode to calculate the minimum compliance distance from any part of your antenna.</a:t>
            </a:r>
            <a:endParaRPr lang="en-US" dirty="0"/>
          </a:p>
        </p:txBody>
      </p:sp>
      <p:sp>
        <p:nvSpPr>
          <p:cNvPr id="4" name="Slide Number Placeholder 3"/>
          <p:cNvSpPr>
            <a:spLocks noGrp="1"/>
          </p:cNvSpPr>
          <p:nvPr>
            <p:ph type="sldNum" sz="quarter" idx="10"/>
          </p:nvPr>
        </p:nvSpPr>
        <p:spPr/>
        <p:txBody>
          <a:bodyPr/>
          <a:lstStyle/>
          <a:p>
            <a:fld id="{2EB4F725-6A17-404D-BF23-ABE864447C7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 A-R-R-L calculator is the easiest way, it often overestimates the output from your antenna.</a:t>
            </a:r>
          </a:p>
          <a:p>
            <a:endParaRPr lang="en-US" dirty="0" smtClean="0"/>
          </a:p>
          <a:p>
            <a:r>
              <a:rPr lang="en-US" dirty="0" smtClean="0"/>
              <a:t>If, according to the on-line calculator you </a:t>
            </a:r>
            <a:r>
              <a:rPr lang="en-US" i="1" dirty="0" smtClean="0">
                <a:solidFill>
                  <a:srgbClr val="FFCC99"/>
                </a:solidFill>
              </a:rPr>
              <a:t>don’t pass</a:t>
            </a:r>
            <a:r>
              <a:rPr lang="en-US" dirty="0" smtClean="0"/>
              <a:t>, you can use other, more accurate ways to calculate the signals from your station.</a:t>
            </a:r>
          </a:p>
          <a:p>
            <a:endParaRPr lang="en-US" dirty="0"/>
          </a:p>
        </p:txBody>
      </p:sp>
      <p:sp>
        <p:nvSpPr>
          <p:cNvPr id="4" name="Slide Number Placeholder 3"/>
          <p:cNvSpPr>
            <a:spLocks noGrp="1"/>
          </p:cNvSpPr>
          <p:nvPr>
            <p:ph type="sldNum" sz="quarter" idx="10"/>
          </p:nvPr>
        </p:nvSpPr>
        <p:spPr/>
        <p:txBody>
          <a:bodyPr/>
          <a:lstStyle/>
          <a:p>
            <a:fld id="{2EB4F725-6A17-404D-BF23-ABE864447C7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good news is that there is no required paperwork.  When you complete your evaluation, you have complied with the requirement.</a:t>
            </a:r>
          </a:p>
          <a:p>
            <a:endParaRPr lang="en-US" dirty="0" smtClean="0"/>
          </a:p>
          <a:p>
            <a:r>
              <a:rPr lang="en-US" dirty="0" smtClean="0"/>
              <a:t>You are not required to submit any proof of evaluation or any data, unless specifically requested by an FCC agent.</a:t>
            </a:r>
          </a:p>
          <a:p>
            <a:endParaRPr lang="en-US" dirty="0" smtClean="0"/>
          </a:p>
          <a:p>
            <a:pPr>
              <a:buNone/>
            </a:pPr>
            <a:r>
              <a:rPr lang="en-US" sz="1000" dirty="0" smtClean="0"/>
              <a:t>By the way, it</a:t>
            </a:r>
            <a:r>
              <a:rPr lang="en-US" sz="1000" baseline="0" dirty="0" smtClean="0"/>
              <a:t> is </a:t>
            </a:r>
            <a:r>
              <a:rPr lang="en-US" sz="1000" dirty="0" smtClean="0"/>
              <a:t>a good idea to keep a copy of your evaluations with your station records.</a:t>
            </a:r>
          </a:p>
          <a:p>
            <a:endParaRPr lang="en-US" dirty="0"/>
          </a:p>
        </p:txBody>
      </p:sp>
      <p:sp>
        <p:nvSpPr>
          <p:cNvPr id="4" name="Slide Number Placeholder 3"/>
          <p:cNvSpPr>
            <a:spLocks noGrp="1"/>
          </p:cNvSpPr>
          <p:nvPr>
            <p:ph type="sldNum" sz="quarter" idx="10"/>
          </p:nvPr>
        </p:nvSpPr>
        <p:spPr/>
        <p:txBody>
          <a:bodyPr/>
          <a:lstStyle/>
          <a:p>
            <a:fld id="{2EB4F725-6A17-404D-BF23-ABE864447C7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lot of valuable Radio Frequency Evaluation information is available at A-R-R-L</a:t>
            </a:r>
            <a:r>
              <a:rPr lang="en-US" baseline="0" dirty="0" smtClean="0"/>
              <a:t> at</a:t>
            </a:r>
            <a:r>
              <a:rPr lang="en-US" dirty="0" smtClean="0"/>
              <a:t> arrl.org.</a:t>
            </a:r>
          </a:p>
          <a:p>
            <a:endParaRPr lang="en-US" dirty="0" smtClean="0"/>
          </a:p>
          <a:p>
            <a:r>
              <a:rPr lang="en-US" dirty="0" smtClean="0"/>
              <a:t>Ed Hare’s publication, </a:t>
            </a:r>
            <a:r>
              <a:rPr lang="en-US" i="1" dirty="0" smtClean="0"/>
              <a:t>RF Exposure and You,</a:t>
            </a:r>
            <a:r>
              <a:rPr lang="en-US" dirty="0" smtClean="0"/>
              <a:t> is a very useful source and clarifies the FCC requirements with figures and tables.</a:t>
            </a:r>
          </a:p>
          <a:p>
            <a:endParaRPr lang="en-US" dirty="0" smtClean="0"/>
          </a:p>
          <a:p>
            <a:r>
              <a:rPr lang="en-US" dirty="0" smtClean="0"/>
              <a:t>The ARRL Lab can also help: </a:t>
            </a:r>
            <a:r>
              <a:rPr lang="en-US" i="1" dirty="0" smtClean="0">
                <a:hlinkClick r:id="rId3"/>
              </a:rPr>
              <a:t>tis@arrl.org</a:t>
            </a:r>
            <a:r>
              <a:rPr lang="en-US" i="0" dirty="0" smtClean="0"/>
              <a:t>.  Just send an email with your circumstances.</a:t>
            </a:r>
            <a:endParaRPr lang="en-US" i="0" dirty="0"/>
          </a:p>
        </p:txBody>
      </p:sp>
      <p:sp>
        <p:nvSpPr>
          <p:cNvPr id="4" name="Slide Number Placeholder 3"/>
          <p:cNvSpPr>
            <a:spLocks noGrp="1"/>
          </p:cNvSpPr>
          <p:nvPr>
            <p:ph type="sldNum" sz="quarter" idx="10"/>
          </p:nvPr>
        </p:nvSpPr>
        <p:spPr/>
        <p:txBody>
          <a:bodyPr/>
          <a:lstStyle/>
          <a:p>
            <a:fld id="{2EB4F725-6A17-404D-BF23-ABE864447C73}"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May 3</a:t>
            </a:r>
            <a:r>
              <a:rPr lang="en-US" baseline="30000" dirty="0" smtClean="0"/>
              <a:t>rd</a:t>
            </a:r>
            <a:r>
              <a:rPr lang="en-US" dirty="0" smtClean="0"/>
              <a:t>, 2021, the Federal Communications Commission implemented new rules regarding human exposure to radiated RF energy.</a:t>
            </a:r>
          </a:p>
          <a:p>
            <a:endParaRPr lang="en-US" dirty="0" smtClean="0"/>
          </a:p>
          <a:p>
            <a:r>
              <a:rPr lang="en-US" dirty="0" smtClean="0"/>
              <a:t>Stations operating under the exemptions established by the old rules must now comply with the changes by May 3</a:t>
            </a:r>
            <a:r>
              <a:rPr lang="en-US" baseline="30000" dirty="0" smtClean="0"/>
              <a:t>rd</a:t>
            </a:r>
            <a:r>
              <a:rPr lang="en-US" dirty="0" smtClean="0"/>
              <a:t>, 2022.</a:t>
            </a:r>
            <a:endParaRPr lang="en-US" dirty="0"/>
          </a:p>
        </p:txBody>
      </p:sp>
      <p:sp>
        <p:nvSpPr>
          <p:cNvPr id="4" name="Slide Number Placeholder 3"/>
          <p:cNvSpPr>
            <a:spLocks noGrp="1"/>
          </p:cNvSpPr>
          <p:nvPr>
            <p:ph type="sldNum" sz="quarter" idx="10"/>
          </p:nvPr>
        </p:nvSpPr>
        <p:spPr/>
        <p:txBody>
          <a:bodyPr/>
          <a:lstStyle/>
          <a:p>
            <a:fld id="{2EB4F725-6A17-404D-BF23-ABE864447C7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1996, the FCC first introduced regulations to set limits for human exposure to RF energy.</a:t>
            </a:r>
          </a:p>
          <a:p>
            <a:endParaRPr lang="en-US" dirty="0" smtClean="0"/>
          </a:p>
          <a:p>
            <a:r>
              <a:rPr lang="en-US" dirty="0" smtClean="0"/>
              <a:t>At that time, as well as now, Ham</a:t>
            </a:r>
            <a:r>
              <a:rPr lang="en-US" baseline="0" dirty="0" smtClean="0"/>
              <a:t> stations were included, but operators were not required to evaluate their operations.</a:t>
            </a:r>
            <a:endParaRPr lang="en-US" dirty="0"/>
          </a:p>
        </p:txBody>
      </p:sp>
      <p:sp>
        <p:nvSpPr>
          <p:cNvPr id="4" name="Slide Number Placeholder 3"/>
          <p:cNvSpPr>
            <a:spLocks noGrp="1"/>
          </p:cNvSpPr>
          <p:nvPr>
            <p:ph type="sldNum" sz="quarter" idx="10"/>
          </p:nvPr>
        </p:nvSpPr>
        <p:spPr/>
        <p:txBody>
          <a:bodyPr/>
          <a:lstStyle/>
          <a:p>
            <a:fld id="{2EB4F725-6A17-404D-BF23-ABE864447C7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the newly revised rules, Ham stations are still required to comply, but now more stations will be required to conduct a station evaluation to determine that their station complies with the limits for human exposure.</a:t>
            </a:r>
          </a:p>
          <a:p>
            <a:endParaRPr lang="en-US" dirty="0" smtClean="0"/>
          </a:p>
          <a:p>
            <a:r>
              <a:rPr lang="en-US" dirty="0" smtClean="0"/>
              <a:t>Under the old rules, there were numerous exemptions from this requirement based on operating frequency, power level, and operating mode.</a:t>
            </a:r>
            <a:endParaRPr lang="en-US" dirty="0"/>
          </a:p>
        </p:txBody>
      </p:sp>
      <p:sp>
        <p:nvSpPr>
          <p:cNvPr id="4" name="Slide Number Placeholder 3"/>
          <p:cNvSpPr>
            <a:spLocks noGrp="1"/>
          </p:cNvSpPr>
          <p:nvPr>
            <p:ph type="sldNum" sz="quarter" idx="10"/>
          </p:nvPr>
        </p:nvSpPr>
        <p:spPr/>
        <p:txBody>
          <a:bodyPr/>
          <a:lstStyle/>
          <a:p>
            <a:fld id="{2EB4F725-6A17-404D-BF23-ABE864447C7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performed a station evaluation under the old rules you will not need to re-evaluate</a:t>
            </a:r>
            <a:r>
              <a:rPr lang="en-US" baseline="0" dirty="0" smtClean="0"/>
              <a:t> your station – unless you made any change that could increase the amount of RF energy present near your station; that is to say no changes to your antenna, no increase in transmitting power, no changes in your modes of operation, or adding a new frequency band to your operating repertoire.</a:t>
            </a:r>
          </a:p>
        </p:txBody>
      </p:sp>
      <p:sp>
        <p:nvSpPr>
          <p:cNvPr id="4" name="Slide Number Placeholder 3"/>
          <p:cNvSpPr>
            <a:spLocks noGrp="1"/>
          </p:cNvSpPr>
          <p:nvPr>
            <p:ph type="sldNum" sz="quarter" idx="10"/>
          </p:nvPr>
        </p:nvSpPr>
        <p:spPr/>
        <p:txBody>
          <a:bodyPr/>
          <a:lstStyle/>
          <a:p>
            <a:fld id="{2EB4F725-6A17-404D-BF23-ABE864447C7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if you have made any such change, under the new rules you</a:t>
            </a:r>
            <a:r>
              <a:rPr lang="en-US" baseline="0" dirty="0" smtClean="0"/>
              <a:t> will need to perform a physical assessment of your station – or use an exemption formula to determine if it needs to be evaluated.</a:t>
            </a:r>
          </a:p>
          <a:p>
            <a:endParaRPr lang="en-US" baseline="0" dirty="0" smtClean="0"/>
          </a:p>
          <a:p>
            <a:r>
              <a:rPr lang="en-US" baseline="0" dirty="0" smtClean="0"/>
              <a:t>You have until May 3</a:t>
            </a:r>
            <a:r>
              <a:rPr lang="en-US" baseline="30000" dirty="0" smtClean="0"/>
              <a:t>rd</a:t>
            </a:r>
            <a:r>
              <a:rPr lang="en-US" baseline="0" dirty="0" smtClean="0"/>
              <a:t>, 2022 to complete the assessment or evaluation.</a:t>
            </a:r>
            <a:endParaRPr lang="en-US" dirty="0"/>
          </a:p>
        </p:txBody>
      </p:sp>
      <p:sp>
        <p:nvSpPr>
          <p:cNvPr id="4" name="Slide Number Placeholder 3"/>
          <p:cNvSpPr>
            <a:spLocks noGrp="1"/>
          </p:cNvSpPr>
          <p:nvPr>
            <p:ph type="sldNum" sz="quarter" idx="10"/>
          </p:nvPr>
        </p:nvSpPr>
        <p:spPr/>
        <p:txBody>
          <a:bodyPr/>
          <a:lstStyle/>
          <a:p>
            <a:fld id="{2EB4F725-6A17-404D-BF23-ABE864447C7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any given location, the FCC has clarified the</a:t>
            </a:r>
            <a:r>
              <a:rPr lang="en-US" baseline="0" dirty="0" smtClean="0"/>
              <a:t> definition that effective radiated power is the gain of an antenna compared to the gain of a half-wave dipole.</a:t>
            </a:r>
          </a:p>
          <a:p>
            <a:endParaRPr lang="en-US" baseline="0" dirty="0" smtClean="0"/>
          </a:p>
          <a:p>
            <a:r>
              <a:rPr lang="en-US" baseline="0" dirty="0" smtClean="0"/>
              <a:t>For your assessment, you’ll need to know the applied frequency and the separation distance requirement.  If the effective radiated power exceeds the limitation threshold, then the RF source is not exempt, and an evaluation must be performed.</a:t>
            </a:r>
            <a:endParaRPr lang="en-US" dirty="0"/>
          </a:p>
        </p:txBody>
      </p:sp>
      <p:sp>
        <p:nvSpPr>
          <p:cNvPr id="4" name="Slide Number Placeholder 3"/>
          <p:cNvSpPr>
            <a:spLocks noGrp="1"/>
          </p:cNvSpPr>
          <p:nvPr>
            <p:ph type="sldNum" sz="quarter" idx="10"/>
          </p:nvPr>
        </p:nvSpPr>
        <p:spPr/>
        <p:txBody>
          <a:bodyPr/>
          <a:lstStyle/>
          <a:p>
            <a:fld id="{2EB4F725-6A17-404D-BF23-ABE864447C7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example, if you run 100 watts at 3.5 MHz to any antenna, you need to do an evaluation if any human exposure could occur within 45 feet (13.6 m).</a:t>
            </a:r>
          </a:p>
          <a:p>
            <a:endParaRPr lang="en-US" dirty="0"/>
          </a:p>
        </p:txBody>
      </p:sp>
      <p:sp>
        <p:nvSpPr>
          <p:cNvPr id="4" name="Slide Number Placeholder 3"/>
          <p:cNvSpPr>
            <a:spLocks noGrp="1"/>
          </p:cNvSpPr>
          <p:nvPr>
            <p:ph type="sldNum" sz="quarter" idx="10"/>
          </p:nvPr>
        </p:nvSpPr>
        <p:spPr/>
        <p:txBody>
          <a:bodyPr/>
          <a:lstStyle/>
          <a:p>
            <a:fld id="{2EB4F725-6A17-404D-BF23-ABE864447C7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Another example: if you run 100 watts to a dipole at 28.5 MHz then your station is exempt from evaluation on this band.</a:t>
            </a:r>
          </a:p>
          <a:p>
            <a:endParaRPr lang="en-US" sz="1200" dirty="0" smtClean="0"/>
          </a:p>
          <a:p>
            <a:r>
              <a:rPr lang="en-US" sz="1200" dirty="0" smtClean="0"/>
              <a:t>But, if you run 500 watts at that same frequency to a </a:t>
            </a:r>
            <a:r>
              <a:rPr lang="en-US" sz="1200" dirty="0" err="1" smtClean="0"/>
              <a:t>Yagi</a:t>
            </a:r>
            <a:r>
              <a:rPr lang="en-US" sz="1200" dirty="0" smtClean="0"/>
              <a:t> (with a gain of more than 5.25 </a:t>
            </a:r>
            <a:r>
              <a:rPr lang="en-US" sz="1200" dirty="0" err="1" smtClean="0"/>
              <a:t>dBd</a:t>
            </a:r>
            <a:r>
              <a:rPr lang="en-US" sz="1200" dirty="0" smtClean="0"/>
              <a:t>), your effective radiated power would be over 1700 watts, making you </a:t>
            </a:r>
            <a:r>
              <a:rPr lang="en-US" sz="1200" i="1" dirty="0" smtClean="0"/>
              <a:t>not</a:t>
            </a:r>
            <a:r>
              <a:rPr lang="en-US" sz="1200" dirty="0" smtClean="0"/>
              <a:t> exempt on this band.  If this was a new installation, you would need to perform an evaluation – or reduce power, move the antenna, or restrict access.</a:t>
            </a:r>
          </a:p>
          <a:p>
            <a:endParaRPr lang="en-US" dirty="0"/>
          </a:p>
        </p:txBody>
      </p:sp>
      <p:sp>
        <p:nvSpPr>
          <p:cNvPr id="4" name="Slide Number Placeholder 3"/>
          <p:cNvSpPr>
            <a:spLocks noGrp="1"/>
          </p:cNvSpPr>
          <p:nvPr>
            <p:ph type="sldNum" sz="quarter" idx="10"/>
          </p:nvPr>
        </p:nvSpPr>
        <p:spPr/>
        <p:txBody>
          <a:bodyPr/>
          <a:lstStyle/>
          <a:p>
            <a:fld id="{2EB4F725-6A17-404D-BF23-ABE864447C7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46490E1-9232-4E4E-A236-A76BA67AA0CA}" type="datetime1">
              <a:rPr lang="en-US" smtClean="0"/>
              <a:pPr/>
              <a:t>9/22/2021</a:t>
            </a:fld>
            <a:endParaRPr lang="en-US"/>
          </a:p>
        </p:txBody>
      </p:sp>
      <p:sp>
        <p:nvSpPr>
          <p:cNvPr id="19" name="Footer Placeholder 18"/>
          <p:cNvSpPr>
            <a:spLocks noGrp="1"/>
          </p:cNvSpPr>
          <p:nvPr>
            <p:ph type="ftr" sz="quarter" idx="11"/>
          </p:nvPr>
        </p:nvSpPr>
        <p:spPr/>
        <p:txBody>
          <a:bodyPr/>
          <a:lstStyle/>
          <a:p>
            <a:r>
              <a:rPr lang="en-US" smtClean="0"/>
              <a:t>K1FMB - RFE</a:t>
            </a:r>
            <a:endParaRPr lang="en-US"/>
          </a:p>
        </p:txBody>
      </p:sp>
      <p:sp>
        <p:nvSpPr>
          <p:cNvPr id="27" name="Slide Number Placeholder 26"/>
          <p:cNvSpPr>
            <a:spLocks noGrp="1"/>
          </p:cNvSpPr>
          <p:nvPr>
            <p:ph type="sldNum" sz="quarter" idx="12"/>
          </p:nvPr>
        </p:nvSpPr>
        <p:spPr/>
        <p:txBody>
          <a:bodyPr/>
          <a:lstStyle/>
          <a:p>
            <a:fld id="{B27CBD70-C5D3-47E5-9101-96B8C1753C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85951A-8355-4B75-97AF-36052E5FA4A8}" type="datetime1">
              <a:rPr lang="en-US" smtClean="0"/>
              <a:pPr/>
              <a:t>9/22/2021</a:t>
            </a:fld>
            <a:endParaRPr lang="en-US"/>
          </a:p>
        </p:txBody>
      </p:sp>
      <p:sp>
        <p:nvSpPr>
          <p:cNvPr id="5" name="Footer Placeholder 4"/>
          <p:cNvSpPr>
            <a:spLocks noGrp="1"/>
          </p:cNvSpPr>
          <p:nvPr>
            <p:ph type="ftr" sz="quarter" idx="11"/>
          </p:nvPr>
        </p:nvSpPr>
        <p:spPr/>
        <p:txBody>
          <a:bodyPr/>
          <a:lstStyle/>
          <a:p>
            <a:r>
              <a:rPr lang="en-US" smtClean="0"/>
              <a:t>K1FMB - RFE</a:t>
            </a:r>
            <a:endParaRPr lang="en-US"/>
          </a:p>
        </p:txBody>
      </p:sp>
      <p:sp>
        <p:nvSpPr>
          <p:cNvPr id="6" name="Slide Number Placeholder 5"/>
          <p:cNvSpPr>
            <a:spLocks noGrp="1"/>
          </p:cNvSpPr>
          <p:nvPr>
            <p:ph type="sldNum" sz="quarter" idx="12"/>
          </p:nvPr>
        </p:nvSpPr>
        <p:spPr/>
        <p:txBody>
          <a:bodyPr/>
          <a:lstStyle/>
          <a:p>
            <a:fld id="{B27CBD70-C5D3-47E5-9101-96B8C1753C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05D2F1-5E88-4F93-9CF3-DA541DCCBC75}" type="datetime1">
              <a:rPr lang="en-US" smtClean="0"/>
              <a:pPr/>
              <a:t>9/22/2021</a:t>
            </a:fld>
            <a:endParaRPr lang="en-US"/>
          </a:p>
        </p:txBody>
      </p:sp>
      <p:sp>
        <p:nvSpPr>
          <p:cNvPr id="5" name="Footer Placeholder 4"/>
          <p:cNvSpPr>
            <a:spLocks noGrp="1"/>
          </p:cNvSpPr>
          <p:nvPr>
            <p:ph type="ftr" sz="quarter" idx="11"/>
          </p:nvPr>
        </p:nvSpPr>
        <p:spPr/>
        <p:txBody>
          <a:bodyPr/>
          <a:lstStyle/>
          <a:p>
            <a:r>
              <a:rPr lang="en-US" smtClean="0"/>
              <a:t>K1FMB - RFE</a:t>
            </a:r>
            <a:endParaRPr lang="en-US"/>
          </a:p>
        </p:txBody>
      </p:sp>
      <p:sp>
        <p:nvSpPr>
          <p:cNvPr id="6" name="Slide Number Placeholder 5"/>
          <p:cNvSpPr>
            <a:spLocks noGrp="1"/>
          </p:cNvSpPr>
          <p:nvPr>
            <p:ph type="sldNum" sz="quarter" idx="12"/>
          </p:nvPr>
        </p:nvSpPr>
        <p:spPr/>
        <p:txBody>
          <a:bodyPr/>
          <a:lstStyle/>
          <a:p>
            <a:fld id="{B27CBD70-C5D3-47E5-9101-96B8C1753C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517CCC-A2C2-4EAD-B1DD-9A22482D84F3}" type="datetime1">
              <a:rPr lang="en-US" smtClean="0"/>
              <a:pPr/>
              <a:t>9/22/2021</a:t>
            </a:fld>
            <a:endParaRPr lang="en-US"/>
          </a:p>
        </p:txBody>
      </p:sp>
      <p:sp>
        <p:nvSpPr>
          <p:cNvPr id="5" name="Footer Placeholder 4"/>
          <p:cNvSpPr>
            <a:spLocks noGrp="1"/>
          </p:cNvSpPr>
          <p:nvPr>
            <p:ph type="ftr" sz="quarter" idx="11"/>
          </p:nvPr>
        </p:nvSpPr>
        <p:spPr/>
        <p:txBody>
          <a:bodyPr/>
          <a:lstStyle/>
          <a:p>
            <a:r>
              <a:rPr lang="en-US" smtClean="0"/>
              <a:t>K1FMB - RFE</a:t>
            </a:r>
            <a:endParaRPr lang="en-US"/>
          </a:p>
        </p:txBody>
      </p:sp>
      <p:sp>
        <p:nvSpPr>
          <p:cNvPr id="6" name="Slide Number Placeholder 5"/>
          <p:cNvSpPr>
            <a:spLocks noGrp="1"/>
          </p:cNvSpPr>
          <p:nvPr>
            <p:ph type="sldNum" sz="quarter" idx="12"/>
          </p:nvPr>
        </p:nvSpPr>
        <p:spPr/>
        <p:txBody>
          <a:bodyPr/>
          <a:lstStyle/>
          <a:p>
            <a:fld id="{B27CBD70-C5D3-47E5-9101-96B8C1753C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59266D4-263A-46DE-80F0-74B74B9C6D4C}" type="datetime1">
              <a:rPr lang="en-US" smtClean="0"/>
              <a:pPr/>
              <a:t>9/22/2021</a:t>
            </a:fld>
            <a:endParaRPr lang="en-US"/>
          </a:p>
        </p:txBody>
      </p:sp>
      <p:sp>
        <p:nvSpPr>
          <p:cNvPr id="5" name="Footer Placeholder 4"/>
          <p:cNvSpPr>
            <a:spLocks noGrp="1"/>
          </p:cNvSpPr>
          <p:nvPr>
            <p:ph type="ftr" sz="quarter" idx="11"/>
          </p:nvPr>
        </p:nvSpPr>
        <p:spPr/>
        <p:txBody>
          <a:bodyPr/>
          <a:lstStyle/>
          <a:p>
            <a:r>
              <a:rPr lang="en-US" smtClean="0"/>
              <a:t>K1FMB - RFE</a:t>
            </a:r>
            <a:endParaRPr lang="en-US"/>
          </a:p>
        </p:txBody>
      </p:sp>
      <p:sp>
        <p:nvSpPr>
          <p:cNvPr id="6" name="Slide Number Placeholder 5"/>
          <p:cNvSpPr>
            <a:spLocks noGrp="1"/>
          </p:cNvSpPr>
          <p:nvPr>
            <p:ph type="sldNum" sz="quarter" idx="12"/>
          </p:nvPr>
        </p:nvSpPr>
        <p:spPr/>
        <p:txBody>
          <a:bodyPr/>
          <a:lstStyle/>
          <a:p>
            <a:fld id="{B27CBD70-C5D3-47E5-9101-96B8C1753C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871FB72-A1DA-4435-AA55-F42D32C983EA}" type="datetime1">
              <a:rPr lang="en-US" smtClean="0"/>
              <a:pPr/>
              <a:t>9/22/2021</a:t>
            </a:fld>
            <a:endParaRPr lang="en-US"/>
          </a:p>
        </p:txBody>
      </p:sp>
      <p:sp>
        <p:nvSpPr>
          <p:cNvPr id="6" name="Footer Placeholder 5"/>
          <p:cNvSpPr>
            <a:spLocks noGrp="1"/>
          </p:cNvSpPr>
          <p:nvPr>
            <p:ph type="ftr" sz="quarter" idx="11"/>
          </p:nvPr>
        </p:nvSpPr>
        <p:spPr/>
        <p:txBody>
          <a:bodyPr/>
          <a:lstStyle/>
          <a:p>
            <a:r>
              <a:rPr lang="en-US" smtClean="0"/>
              <a:t>K1FMB - RFE</a:t>
            </a:r>
            <a:endParaRPr lang="en-US"/>
          </a:p>
        </p:txBody>
      </p:sp>
      <p:sp>
        <p:nvSpPr>
          <p:cNvPr id="7" name="Slide Number Placeholder 6"/>
          <p:cNvSpPr>
            <a:spLocks noGrp="1"/>
          </p:cNvSpPr>
          <p:nvPr>
            <p:ph type="sldNum" sz="quarter" idx="12"/>
          </p:nvPr>
        </p:nvSpPr>
        <p:spPr/>
        <p:txBody>
          <a:bodyPr/>
          <a:lstStyle/>
          <a:p>
            <a:fld id="{B27CBD70-C5D3-47E5-9101-96B8C1753C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3199F1-140A-43EB-9A55-F842ED834542}" type="datetime1">
              <a:rPr lang="en-US" smtClean="0"/>
              <a:pPr/>
              <a:t>9/22/2021</a:t>
            </a:fld>
            <a:endParaRPr lang="en-US"/>
          </a:p>
        </p:txBody>
      </p:sp>
      <p:sp>
        <p:nvSpPr>
          <p:cNvPr id="8" name="Footer Placeholder 7"/>
          <p:cNvSpPr>
            <a:spLocks noGrp="1"/>
          </p:cNvSpPr>
          <p:nvPr>
            <p:ph type="ftr" sz="quarter" idx="11"/>
          </p:nvPr>
        </p:nvSpPr>
        <p:spPr/>
        <p:txBody>
          <a:bodyPr/>
          <a:lstStyle/>
          <a:p>
            <a:r>
              <a:rPr lang="en-US" smtClean="0"/>
              <a:t>K1FMB - RFE</a:t>
            </a:r>
            <a:endParaRPr lang="en-US"/>
          </a:p>
        </p:txBody>
      </p:sp>
      <p:sp>
        <p:nvSpPr>
          <p:cNvPr id="9" name="Slide Number Placeholder 8"/>
          <p:cNvSpPr>
            <a:spLocks noGrp="1"/>
          </p:cNvSpPr>
          <p:nvPr>
            <p:ph type="sldNum" sz="quarter" idx="12"/>
          </p:nvPr>
        </p:nvSpPr>
        <p:spPr/>
        <p:txBody>
          <a:bodyPr/>
          <a:lstStyle/>
          <a:p>
            <a:fld id="{B27CBD70-C5D3-47E5-9101-96B8C1753C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2983CE5-1C96-4346-A8EC-DFD7A09DDDEE}" type="datetime1">
              <a:rPr lang="en-US" smtClean="0"/>
              <a:pPr/>
              <a:t>9/22/2021</a:t>
            </a:fld>
            <a:endParaRPr lang="en-US"/>
          </a:p>
        </p:txBody>
      </p:sp>
      <p:sp>
        <p:nvSpPr>
          <p:cNvPr id="8" name="Slide Number Placeholder 7"/>
          <p:cNvSpPr>
            <a:spLocks noGrp="1"/>
          </p:cNvSpPr>
          <p:nvPr>
            <p:ph type="sldNum" sz="quarter" idx="11"/>
          </p:nvPr>
        </p:nvSpPr>
        <p:spPr/>
        <p:txBody>
          <a:bodyPr/>
          <a:lstStyle/>
          <a:p>
            <a:fld id="{B27CBD70-C5D3-47E5-9101-96B8C1753C3D}" type="slidenum">
              <a:rPr lang="en-US" smtClean="0"/>
              <a:pPr/>
              <a:t>‹#›</a:t>
            </a:fld>
            <a:endParaRPr lang="en-US"/>
          </a:p>
        </p:txBody>
      </p:sp>
      <p:sp>
        <p:nvSpPr>
          <p:cNvPr id="9" name="Footer Placeholder 8"/>
          <p:cNvSpPr>
            <a:spLocks noGrp="1"/>
          </p:cNvSpPr>
          <p:nvPr>
            <p:ph type="ftr" sz="quarter" idx="12"/>
          </p:nvPr>
        </p:nvSpPr>
        <p:spPr/>
        <p:txBody>
          <a:bodyPr/>
          <a:lstStyle/>
          <a:p>
            <a:r>
              <a:rPr lang="en-US" smtClean="0"/>
              <a:t>K1FMB - RFE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D5200-EB16-45FF-9863-84522C14FC07}" type="datetime1">
              <a:rPr lang="en-US" smtClean="0"/>
              <a:pPr/>
              <a:t>9/22/2021</a:t>
            </a:fld>
            <a:endParaRPr lang="en-US"/>
          </a:p>
        </p:txBody>
      </p:sp>
      <p:sp>
        <p:nvSpPr>
          <p:cNvPr id="3" name="Footer Placeholder 2"/>
          <p:cNvSpPr>
            <a:spLocks noGrp="1"/>
          </p:cNvSpPr>
          <p:nvPr>
            <p:ph type="ftr" sz="quarter" idx="11"/>
          </p:nvPr>
        </p:nvSpPr>
        <p:spPr/>
        <p:txBody>
          <a:bodyPr/>
          <a:lstStyle/>
          <a:p>
            <a:r>
              <a:rPr lang="en-US" smtClean="0"/>
              <a:t>K1FMB - RFE</a:t>
            </a:r>
            <a:endParaRPr lang="en-US"/>
          </a:p>
        </p:txBody>
      </p:sp>
      <p:sp>
        <p:nvSpPr>
          <p:cNvPr id="4" name="Slide Number Placeholder 3"/>
          <p:cNvSpPr>
            <a:spLocks noGrp="1"/>
          </p:cNvSpPr>
          <p:nvPr>
            <p:ph type="sldNum" sz="quarter" idx="12"/>
          </p:nvPr>
        </p:nvSpPr>
        <p:spPr/>
        <p:txBody>
          <a:bodyPr/>
          <a:lstStyle/>
          <a:p>
            <a:fld id="{B27CBD70-C5D3-47E5-9101-96B8C1753C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75EACD-6675-4ABE-B271-72C5EE12F4C2}" type="datetime1">
              <a:rPr lang="en-US" smtClean="0"/>
              <a:pPr/>
              <a:t>9/22/2021</a:t>
            </a:fld>
            <a:endParaRPr lang="en-US"/>
          </a:p>
        </p:txBody>
      </p:sp>
      <p:sp>
        <p:nvSpPr>
          <p:cNvPr id="6" name="Footer Placeholder 5"/>
          <p:cNvSpPr>
            <a:spLocks noGrp="1"/>
          </p:cNvSpPr>
          <p:nvPr>
            <p:ph type="ftr" sz="quarter" idx="11"/>
          </p:nvPr>
        </p:nvSpPr>
        <p:spPr/>
        <p:txBody>
          <a:bodyPr/>
          <a:lstStyle/>
          <a:p>
            <a:r>
              <a:rPr lang="en-US" smtClean="0"/>
              <a:t>K1FMB - RFE</a:t>
            </a:r>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27CBD70-C5D3-47E5-9101-96B8C1753C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9FE06791-8D30-432A-9E13-C548C4125CFD}" type="datetime1">
              <a:rPr lang="en-US" smtClean="0"/>
              <a:pPr/>
              <a:t>9/22/2021</a:t>
            </a:fld>
            <a:endParaRPr lang="en-US"/>
          </a:p>
        </p:txBody>
      </p:sp>
      <p:sp>
        <p:nvSpPr>
          <p:cNvPr id="6" name="Footer Placeholder 5"/>
          <p:cNvSpPr>
            <a:spLocks noGrp="1"/>
          </p:cNvSpPr>
          <p:nvPr>
            <p:ph type="ftr" sz="quarter" idx="11"/>
          </p:nvPr>
        </p:nvSpPr>
        <p:spPr/>
        <p:txBody>
          <a:bodyPr/>
          <a:lstStyle/>
          <a:p>
            <a:r>
              <a:rPr lang="en-US" smtClean="0"/>
              <a:t>K1FMB - RFE</a:t>
            </a:r>
            <a:endParaRPr lang="en-US"/>
          </a:p>
        </p:txBody>
      </p:sp>
      <p:sp>
        <p:nvSpPr>
          <p:cNvPr id="7" name="Slide Number Placeholder 6"/>
          <p:cNvSpPr>
            <a:spLocks noGrp="1"/>
          </p:cNvSpPr>
          <p:nvPr>
            <p:ph type="sldNum" sz="quarter" idx="12"/>
          </p:nvPr>
        </p:nvSpPr>
        <p:spPr/>
        <p:txBody>
          <a:bodyPr/>
          <a:lstStyle/>
          <a:p>
            <a:fld id="{B27CBD70-C5D3-47E5-9101-96B8C1753C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7573018-1E2F-4F46-AD0B-432BEC185092}" type="datetime1">
              <a:rPr lang="en-US" smtClean="0"/>
              <a:pPr/>
              <a:t>9/22/2021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en-US" smtClean="0"/>
              <a:t>K1FMB - RFE</a:t>
            </a:r>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27CBD70-C5D3-47E5-9101-96B8C1753C3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4.wav"/><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audio15.wav"/><Relationship Id="rId5" Type="http://schemas.openxmlformats.org/officeDocument/2006/relationships/image" Target="../media/image1.png"/><Relationship Id="rId4" Type="http://schemas.openxmlformats.org/officeDocument/2006/relationships/hyperlink" Target="mailto:tis@arrl.or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7.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audio8.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337560"/>
            <a:ext cx="6858000" cy="2301240"/>
          </a:xfrm>
        </p:spPr>
        <p:txBody>
          <a:bodyPr>
            <a:normAutofit/>
          </a:bodyPr>
          <a:lstStyle/>
          <a:p>
            <a:r>
              <a:rPr lang="en-US" sz="4800" dirty="0" smtClean="0"/>
              <a:t>FCC RF Exposure Rules</a:t>
            </a:r>
            <a:endParaRPr lang="en-US" sz="4800" dirty="0"/>
          </a:p>
        </p:txBody>
      </p:sp>
      <p:sp>
        <p:nvSpPr>
          <p:cNvPr id="3" name="Subtitle 2"/>
          <p:cNvSpPr>
            <a:spLocks noGrp="1"/>
          </p:cNvSpPr>
          <p:nvPr>
            <p:ph type="subTitle" idx="1"/>
          </p:nvPr>
        </p:nvSpPr>
        <p:spPr/>
        <p:txBody>
          <a:bodyPr/>
          <a:lstStyle/>
          <a:p>
            <a:r>
              <a:rPr lang="en-US" dirty="0" smtClean="0"/>
              <a:t>Understanding the Changes</a:t>
            </a:r>
            <a:endParaRPr lang="en-US" dirty="0"/>
          </a:p>
        </p:txBody>
      </p:sp>
      <p:sp>
        <p:nvSpPr>
          <p:cNvPr id="7" name="Footer Placeholder 6"/>
          <p:cNvSpPr>
            <a:spLocks noGrp="1"/>
          </p:cNvSpPr>
          <p:nvPr>
            <p:ph type="ftr" sz="quarter" idx="11"/>
          </p:nvPr>
        </p:nvSpPr>
        <p:spPr/>
        <p:txBody>
          <a:bodyPr/>
          <a:lstStyle/>
          <a:p>
            <a:r>
              <a:rPr lang="en-US" smtClean="0"/>
              <a:t>K1FMB - RFE</a:t>
            </a:r>
            <a:endParaRPr lang="en-US"/>
          </a:p>
        </p:txBody>
      </p:sp>
      <p:pic>
        <p:nvPicPr>
          <p:cNvPr id="14" name="~PP3644.WAV">
            <a:hlinkClick r:id="" action="ppaction://media"/>
          </p:cNvPr>
          <p:cNvPicPr>
            <a:picLocks noRot="1" noChangeAspect="1"/>
          </p:cNvPicPr>
          <p:nvPr>
            <a:wavAudioFile r:embed="rId1" name="~PP3644.WAV"/>
          </p:nvPr>
        </p:nvPicPr>
        <p:blipFill>
          <a:blip r:embed="rId4" cstate="print"/>
          <a:stretch>
            <a:fillRect/>
          </a:stretch>
        </p:blipFill>
        <p:spPr>
          <a:xfrm>
            <a:off x="8737600" y="6451600"/>
            <a:ext cx="304800" cy="304800"/>
          </a:xfrm>
          <a:prstGeom prst="rect">
            <a:avLst/>
          </a:prstGeom>
        </p:spPr>
      </p:pic>
    </p:spTree>
  </p:cSld>
  <p:clrMapOvr>
    <a:masterClrMapping/>
  </p:clrMapOvr>
  <p:transition advTm="126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FCC RF Exposure Rules</a:t>
            </a:r>
            <a:endParaRPr lang="en-US" sz="3600" dirty="0"/>
          </a:p>
        </p:txBody>
      </p:sp>
      <p:sp>
        <p:nvSpPr>
          <p:cNvPr id="3" name="Content Placeholder 2"/>
          <p:cNvSpPr>
            <a:spLocks noGrp="1"/>
          </p:cNvSpPr>
          <p:nvPr>
            <p:ph idx="1"/>
          </p:nvPr>
        </p:nvSpPr>
        <p:spPr>
          <a:xfrm>
            <a:off x="457200" y="1600200"/>
            <a:ext cx="7467600" cy="4876800"/>
          </a:xfrm>
        </p:spPr>
        <p:txBody>
          <a:bodyPr>
            <a:normAutofit lnSpcReduction="10000"/>
          </a:bodyPr>
          <a:lstStyle/>
          <a:p>
            <a:r>
              <a:rPr lang="en-US" dirty="0" smtClean="0"/>
              <a:t>If you </a:t>
            </a:r>
            <a:r>
              <a:rPr lang="en-US" i="1" dirty="0" smtClean="0"/>
              <a:t>have</a:t>
            </a:r>
            <a:r>
              <a:rPr lang="en-US" dirty="0" smtClean="0"/>
              <a:t> to perform an evaluation, don’t panic!</a:t>
            </a:r>
          </a:p>
          <a:p>
            <a:endParaRPr lang="en-US" dirty="0" smtClean="0"/>
          </a:p>
          <a:p>
            <a:r>
              <a:rPr lang="en-US" dirty="0" smtClean="0"/>
              <a:t>In most cases you can do a simple calculation using an online RF calculator.</a:t>
            </a:r>
          </a:p>
          <a:p>
            <a:endParaRPr lang="en-US" dirty="0" smtClean="0"/>
          </a:p>
          <a:p>
            <a:r>
              <a:rPr lang="en-US" dirty="0" smtClean="0"/>
              <a:t>Also, the FCC determined that Ham operators (and family) can be evaluated to the higher (Controlled) limits.</a:t>
            </a:r>
          </a:p>
        </p:txBody>
      </p:sp>
      <p:sp>
        <p:nvSpPr>
          <p:cNvPr id="6" name="Footer Placeholder 5"/>
          <p:cNvSpPr>
            <a:spLocks noGrp="1"/>
          </p:cNvSpPr>
          <p:nvPr>
            <p:ph type="ftr" sz="quarter" idx="11"/>
          </p:nvPr>
        </p:nvSpPr>
        <p:spPr/>
        <p:txBody>
          <a:bodyPr/>
          <a:lstStyle/>
          <a:p>
            <a:r>
              <a:rPr lang="en-US" smtClean="0"/>
              <a:t>K1FMB - RFE</a:t>
            </a:r>
            <a:endParaRPr lang="en-US"/>
          </a:p>
        </p:txBody>
      </p:sp>
      <p:sp>
        <p:nvSpPr>
          <p:cNvPr id="7" name="Slide Number Placeholder 6"/>
          <p:cNvSpPr>
            <a:spLocks noGrp="1"/>
          </p:cNvSpPr>
          <p:nvPr>
            <p:ph type="sldNum" sz="quarter" idx="12"/>
          </p:nvPr>
        </p:nvSpPr>
        <p:spPr/>
        <p:txBody>
          <a:bodyPr/>
          <a:lstStyle/>
          <a:p>
            <a:fld id="{B27CBD70-C5D3-47E5-9101-96B8C1753C3D}" type="slidenum">
              <a:rPr lang="en-US" smtClean="0"/>
              <a:pPr/>
              <a:t>10</a:t>
            </a:fld>
            <a:endParaRPr lang="en-US"/>
          </a:p>
        </p:txBody>
      </p:sp>
      <p:pic>
        <p:nvPicPr>
          <p:cNvPr id="10" name="~PP826.WAV">
            <a:hlinkClick r:id="" action="ppaction://media"/>
          </p:cNvPr>
          <p:cNvPicPr>
            <a:picLocks noRot="1" noChangeAspect="1"/>
          </p:cNvPicPr>
          <p:nvPr>
            <a:wavAudioFile r:embed="rId1" name="~PP826.WAV"/>
          </p:nvPr>
        </p:nvPicPr>
        <p:blipFill>
          <a:blip r:embed="rId4" cstate="print"/>
          <a:stretch>
            <a:fillRect/>
          </a:stretch>
        </p:blipFill>
        <p:spPr>
          <a:xfrm>
            <a:off x="8737600" y="6451600"/>
            <a:ext cx="304800" cy="304800"/>
          </a:xfrm>
          <a:prstGeom prst="rect">
            <a:avLst/>
          </a:prstGeom>
        </p:spPr>
      </p:pic>
    </p:spTree>
  </p:cSld>
  <p:clrMapOvr>
    <a:masterClrMapping/>
  </p:clrMapOvr>
  <p:transition advTm="334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FCC RF Exposure Rules</a:t>
            </a:r>
            <a:endParaRPr lang="en-US" sz="3600" dirty="0"/>
          </a:p>
        </p:txBody>
      </p:sp>
      <p:sp>
        <p:nvSpPr>
          <p:cNvPr id="3" name="Content Placeholder 2"/>
          <p:cNvSpPr>
            <a:spLocks noGrp="1"/>
          </p:cNvSpPr>
          <p:nvPr>
            <p:ph idx="1"/>
          </p:nvPr>
        </p:nvSpPr>
        <p:spPr/>
        <p:txBody>
          <a:bodyPr/>
          <a:lstStyle/>
          <a:p>
            <a:r>
              <a:rPr lang="en-US" dirty="0" smtClean="0"/>
              <a:t>Exposure </a:t>
            </a:r>
            <a:r>
              <a:rPr lang="en-US" i="1" dirty="0" smtClean="0"/>
              <a:t>must</a:t>
            </a:r>
            <a:r>
              <a:rPr lang="en-US" dirty="0" smtClean="0"/>
              <a:t> meet all three limits – power density, electric field strength, and magnetic field strength.</a:t>
            </a:r>
          </a:p>
          <a:p>
            <a:endParaRPr lang="en-US" dirty="0" smtClean="0"/>
          </a:p>
          <a:p>
            <a:r>
              <a:rPr lang="en-US" dirty="0" smtClean="0"/>
              <a:t>The limits are set for RF exposure averaging over 30 minutes within Uncontrolled (unrestricted) areas and 6 minutes within Controlled areas.</a:t>
            </a:r>
            <a:endParaRPr lang="en-US" dirty="0"/>
          </a:p>
        </p:txBody>
      </p:sp>
      <p:sp>
        <p:nvSpPr>
          <p:cNvPr id="6" name="Footer Placeholder 5"/>
          <p:cNvSpPr>
            <a:spLocks noGrp="1"/>
          </p:cNvSpPr>
          <p:nvPr>
            <p:ph type="ftr" sz="quarter" idx="11"/>
          </p:nvPr>
        </p:nvSpPr>
        <p:spPr/>
        <p:txBody>
          <a:bodyPr/>
          <a:lstStyle/>
          <a:p>
            <a:r>
              <a:rPr lang="en-US" smtClean="0"/>
              <a:t>K1FMB - RFE</a:t>
            </a:r>
            <a:endParaRPr lang="en-US"/>
          </a:p>
        </p:txBody>
      </p:sp>
      <p:sp>
        <p:nvSpPr>
          <p:cNvPr id="7" name="Slide Number Placeholder 6"/>
          <p:cNvSpPr>
            <a:spLocks noGrp="1"/>
          </p:cNvSpPr>
          <p:nvPr>
            <p:ph type="sldNum" sz="quarter" idx="12"/>
          </p:nvPr>
        </p:nvSpPr>
        <p:spPr/>
        <p:txBody>
          <a:bodyPr/>
          <a:lstStyle/>
          <a:p>
            <a:fld id="{B27CBD70-C5D3-47E5-9101-96B8C1753C3D}" type="slidenum">
              <a:rPr lang="en-US" smtClean="0"/>
              <a:pPr/>
              <a:t>11</a:t>
            </a:fld>
            <a:endParaRPr lang="en-US"/>
          </a:p>
        </p:txBody>
      </p:sp>
      <p:pic>
        <p:nvPicPr>
          <p:cNvPr id="10" name="~PP1439.WAV">
            <a:hlinkClick r:id="" action="ppaction://media"/>
          </p:cNvPr>
          <p:cNvPicPr>
            <a:picLocks noRot="1" noChangeAspect="1"/>
          </p:cNvPicPr>
          <p:nvPr>
            <a:wavAudioFile r:embed="rId1" name="~PP1439.WAV"/>
          </p:nvPr>
        </p:nvPicPr>
        <p:blipFill>
          <a:blip r:embed="rId4" cstate="print"/>
          <a:stretch>
            <a:fillRect/>
          </a:stretch>
        </p:blipFill>
        <p:spPr>
          <a:xfrm>
            <a:off x="8737600" y="6451600"/>
            <a:ext cx="304800" cy="304800"/>
          </a:xfrm>
          <a:prstGeom prst="rect">
            <a:avLst/>
          </a:prstGeom>
        </p:spPr>
      </p:pic>
    </p:spTree>
  </p:cSld>
  <p:clrMapOvr>
    <a:masterClrMapping/>
  </p:clrMapOvr>
  <p:transition advTm="209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FCC RF Exposure Rules</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The easiest way to do an evaluation is by using </a:t>
            </a:r>
            <a:r>
              <a:rPr lang="en-US" dirty="0" err="1" smtClean="0"/>
              <a:t>ARRL’s</a:t>
            </a:r>
            <a:r>
              <a:rPr lang="en-US" dirty="0" smtClean="0"/>
              <a:t> RF Exposure Calculator.  (arrl.org/</a:t>
            </a:r>
            <a:r>
              <a:rPr lang="en-US" dirty="0" err="1" smtClean="0"/>
              <a:t>rf</a:t>
            </a:r>
            <a:r>
              <a:rPr lang="en-US" dirty="0" smtClean="0"/>
              <a:t>-exposure-calculator)</a:t>
            </a:r>
          </a:p>
          <a:p>
            <a:endParaRPr lang="en-US" dirty="0" smtClean="0"/>
          </a:p>
          <a:p>
            <a:r>
              <a:rPr lang="en-US" dirty="0" smtClean="0"/>
              <a:t>The calculator will take your average power, the operating frequency, any antenna gain, and operating mode to calculate the minimum compliance distance from any part of your antenna.</a:t>
            </a:r>
            <a:endParaRPr lang="en-US" dirty="0"/>
          </a:p>
        </p:txBody>
      </p:sp>
      <p:sp>
        <p:nvSpPr>
          <p:cNvPr id="6" name="Footer Placeholder 5"/>
          <p:cNvSpPr>
            <a:spLocks noGrp="1"/>
          </p:cNvSpPr>
          <p:nvPr>
            <p:ph type="ftr" sz="quarter" idx="11"/>
          </p:nvPr>
        </p:nvSpPr>
        <p:spPr/>
        <p:txBody>
          <a:bodyPr/>
          <a:lstStyle/>
          <a:p>
            <a:r>
              <a:rPr lang="en-US" smtClean="0"/>
              <a:t>K1FMB - RFE</a:t>
            </a:r>
            <a:endParaRPr lang="en-US"/>
          </a:p>
        </p:txBody>
      </p:sp>
      <p:sp>
        <p:nvSpPr>
          <p:cNvPr id="7" name="Slide Number Placeholder 6"/>
          <p:cNvSpPr>
            <a:spLocks noGrp="1"/>
          </p:cNvSpPr>
          <p:nvPr>
            <p:ph type="sldNum" sz="quarter" idx="12"/>
          </p:nvPr>
        </p:nvSpPr>
        <p:spPr/>
        <p:txBody>
          <a:bodyPr/>
          <a:lstStyle/>
          <a:p>
            <a:fld id="{B27CBD70-C5D3-47E5-9101-96B8C1753C3D}" type="slidenum">
              <a:rPr lang="en-US" smtClean="0"/>
              <a:pPr/>
              <a:t>12</a:t>
            </a:fld>
            <a:endParaRPr lang="en-US"/>
          </a:p>
        </p:txBody>
      </p:sp>
      <p:pic>
        <p:nvPicPr>
          <p:cNvPr id="10" name="~PP2754.WAV">
            <a:hlinkClick r:id="" action="ppaction://media"/>
          </p:cNvPr>
          <p:cNvPicPr>
            <a:picLocks noRot="1" noChangeAspect="1"/>
          </p:cNvPicPr>
          <p:nvPr>
            <a:wavAudioFile r:embed="rId1" name="~PP2754.WAV"/>
          </p:nvPr>
        </p:nvPicPr>
        <p:blipFill>
          <a:blip r:embed="rId4" cstate="print"/>
          <a:stretch>
            <a:fillRect/>
          </a:stretch>
        </p:blipFill>
        <p:spPr>
          <a:xfrm>
            <a:off x="8737600" y="6451600"/>
            <a:ext cx="304800" cy="304800"/>
          </a:xfrm>
          <a:prstGeom prst="rect">
            <a:avLst/>
          </a:prstGeom>
        </p:spPr>
      </p:pic>
    </p:spTree>
  </p:cSld>
  <p:clrMapOvr>
    <a:masterClrMapping/>
  </p:clrMapOvr>
  <p:transition advTm="256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FCC RF Exposure Rules</a:t>
            </a:r>
            <a:endParaRPr lang="en-US" sz="3600" dirty="0"/>
          </a:p>
        </p:txBody>
      </p:sp>
      <p:sp>
        <p:nvSpPr>
          <p:cNvPr id="3" name="Content Placeholder 2"/>
          <p:cNvSpPr>
            <a:spLocks noGrp="1"/>
          </p:cNvSpPr>
          <p:nvPr>
            <p:ph idx="1"/>
          </p:nvPr>
        </p:nvSpPr>
        <p:spPr/>
        <p:txBody>
          <a:bodyPr/>
          <a:lstStyle/>
          <a:p>
            <a:r>
              <a:rPr lang="en-US" dirty="0" smtClean="0"/>
              <a:t>While the ARRL calculator is the easiest way, it often overestimates the signal from your antenna.</a:t>
            </a:r>
          </a:p>
          <a:p>
            <a:endParaRPr lang="en-US" dirty="0" smtClean="0"/>
          </a:p>
          <a:p>
            <a:r>
              <a:rPr lang="en-US" dirty="0" smtClean="0"/>
              <a:t>If you </a:t>
            </a:r>
            <a:r>
              <a:rPr lang="en-US" i="1" dirty="0" smtClean="0">
                <a:solidFill>
                  <a:srgbClr val="FFCC99"/>
                </a:solidFill>
              </a:rPr>
              <a:t>don’t pass</a:t>
            </a:r>
            <a:r>
              <a:rPr lang="en-US" dirty="0" smtClean="0"/>
              <a:t>, you can use other, more accurate ways to calculate the signals from your station.</a:t>
            </a:r>
            <a:endParaRPr lang="en-US" dirty="0"/>
          </a:p>
        </p:txBody>
      </p:sp>
      <p:sp>
        <p:nvSpPr>
          <p:cNvPr id="6" name="Footer Placeholder 5"/>
          <p:cNvSpPr>
            <a:spLocks noGrp="1"/>
          </p:cNvSpPr>
          <p:nvPr>
            <p:ph type="ftr" sz="quarter" idx="11"/>
          </p:nvPr>
        </p:nvSpPr>
        <p:spPr/>
        <p:txBody>
          <a:bodyPr/>
          <a:lstStyle/>
          <a:p>
            <a:r>
              <a:rPr lang="en-US" smtClean="0"/>
              <a:t>K1FMB - RFE</a:t>
            </a:r>
            <a:endParaRPr lang="en-US"/>
          </a:p>
        </p:txBody>
      </p:sp>
      <p:sp>
        <p:nvSpPr>
          <p:cNvPr id="7" name="Slide Number Placeholder 6"/>
          <p:cNvSpPr>
            <a:spLocks noGrp="1"/>
          </p:cNvSpPr>
          <p:nvPr>
            <p:ph type="sldNum" sz="quarter" idx="12"/>
          </p:nvPr>
        </p:nvSpPr>
        <p:spPr/>
        <p:txBody>
          <a:bodyPr/>
          <a:lstStyle/>
          <a:p>
            <a:fld id="{B27CBD70-C5D3-47E5-9101-96B8C1753C3D}" type="slidenum">
              <a:rPr lang="en-US" smtClean="0"/>
              <a:pPr/>
              <a:t>13</a:t>
            </a:fld>
            <a:endParaRPr lang="en-US"/>
          </a:p>
        </p:txBody>
      </p:sp>
      <p:pic>
        <p:nvPicPr>
          <p:cNvPr id="10" name="~PP2368.WAV">
            <a:hlinkClick r:id="" action="ppaction://media"/>
          </p:cNvPr>
          <p:cNvPicPr>
            <a:picLocks noRot="1" noChangeAspect="1"/>
          </p:cNvPicPr>
          <p:nvPr>
            <a:wavAudioFile r:embed="rId1" name="~PP2368.WAV"/>
          </p:nvPr>
        </p:nvPicPr>
        <p:blipFill>
          <a:blip r:embed="rId4" cstate="print"/>
          <a:stretch>
            <a:fillRect/>
          </a:stretch>
        </p:blipFill>
        <p:spPr>
          <a:xfrm>
            <a:off x="8737600" y="6451600"/>
            <a:ext cx="304800" cy="304800"/>
          </a:xfrm>
          <a:prstGeom prst="rect">
            <a:avLst/>
          </a:prstGeom>
        </p:spPr>
      </p:pic>
    </p:spTree>
  </p:cSld>
  <p:clrMapOvr>
    <a:masterClrMapping/>
  </p:clrMapOvr>
  <p:transition advTm="198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FCC RF Exposure Rules</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The good news is that there is no paperwork.**  When you complete your evaluation, you have complied with the requirement.</a:t>
            </a:r>
          </a:p>
          <a:p>
            <a:endParaRPr lang="en-US" dirty="0" smtClean="0"/>
          </a:p>
          <a:p>
            <a:r>
              <a:rPr lang="en-US" dirty="0" smtClean="0"/>
              <a:t>You are not required to submit any proof of evaluation, unless specifically requested by an FCC agent.</a:t>
            </a:r>
          </a:p>
          <a:p>
            <a:endParaRPr lang="en-US" dirty="0" smtClean="0"/>
          </a:p>
          <a:p>
            <a:pPr>
              <a:buNone/>
            </a:pPr>
            <a:r>
              <a:rPr lang="en-US" sz="1900" dirty="0" smtClean="0"/>
              <a:t>** It’s always a good idea to keep a copy of your evaluations with your station records.</a:t>
            </a:r>
            <a:endParaRPr lang="en-US" sz="1900" dirty="0"/>
          </a:p>
        </p:txBody>
      </p:sp>
      <p:sp>
        <p:nvSpPr>
          <p:cNvPr id="6" name="Footer Placeholder 5"/>
          <p:cNvSpPr>
            <a:spLocks noGrp="1"/>
          </p:cNvSpPr>
          <p:nvPr>
            <p:ph type="ftr" sz="quarter" idx="11"/>
          </p:nvPr>
        </p:nvSpPr>
        <p:spPr/>
        <p:txBody>
          <a:bodyPr/>
          <a:lstStyle/>
          <a:p>
            <a:r>
              <a:rPr lang="en-US" smtClean="0"/>
              <a:t>K1FMB - RFE</a:t>
            </a:r>
            <a:endParaRPr lang="en-US"/>
          </a:p>
        </p:txBody>
      </p:sp>
      <p:sp>
        <p:nvSpPr>
          <p:cNvPr id="7" name="Slide Number Placeholder 6"/>
          <p:cNvSpPr>
            <a:spLocks noGrp="1"/>
          </p:cNvSpPr>
          <p:nvPr>
            <p:ph type="sldNum" sz="quarter" idx="12"/>
          </p:nvPr>
        </p:nvSpPr>
        <p:spPr/>
        <p:txBody>
          <a:bodyPr/>
          <a:lstStyle/>
          <a:p>
            <a:fld id="{B27CBD70-C5D3-47E5-9101-96B8C1753C3D}" type="slidenum">
              <a:rPr lang="en-US" smtClean="0"/>
              <a:pPr/>
              <a:t>14</a:t>
            </a:fld>
            <a:endParaRPr lang="en-US"/>
          </a:p>
        </p:txBody>
      </p:sp>
      <p:pic>
        <p:nvPicPr>
          <p:cNvPr id="10" name="~PP1151.WAV">
            <a:hlinkClick r:id="" action="ppaction://media"/>
          </p:cNvPr>
          <p:cNvPicPr>
            <a:picLocks noRot="1" noChangeAspect="1"/>
          </p:cNvPicPr>
          <p:nvPr>
            <a:wavAudioFile r:embed="rId1" name="~PP1151.WAV"/>
          </p:nvPr>
        </p:nvPicPr>
        <p:blipFill>
          <a:blip r:embed="rId4" cstate="print"/>
          <a:stretch>
            <a:fillRect/>
          </a:stretch>
        </p:blipFill>
        <p:spPr>
          <a:xfrm>
            <a:off x="8737600" y="6451600"/>
            <a:ext cx="304800" cy="304800"/>
          </a:xfrm>
          <a:prstGeom prst="rect">
            <a:avLst/>
          </a:prstGeom>
        </p:spPr>
      </p:pic>
    </p:spTree>
  </p:cSld>
  <p:clrMapOvr>
    <a:masterClrMapping/>
  </p:clrMapOvr>
  <p:transition advTm="231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FCC RF Exposure Rules</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A lot of valuable </a:t>
            </a:r>
            <a:r>
              <a:rPr lang="en-US" dirty="0" err="1" smtClean="0"/>
              <a:t>RFE</a:t>
            </a:r>
            <a:r>
              <a:rPr lang="en-US" dirty="0" smtClean="0"/>
              <a:t> information is available at ARRL.</a:t>
            </a:r>
          </a:p>
          <a:p>
            <a:endParaRPr lang="en-US" dirty="0" smtClean="0"/>
          </a:p>
          <a:p>
            <a:r>
              <a:rPr lang="en-US" i="1" dirty="0" smtClean="0"/>
              <a:t>RF Exposure </a:t>
            </a:r>
            <a:r>
              <a:rPr lang="en-US" i="1" smtClean="0"/>
              <a:t>and You,</a:t>
            </a:r>
            <a:r>
              <a:rPr lang="en-US" smtClean="0"/>
              <a:t> </a:t>
            </a:r>
            <a:r>
              <a:rPr lang="en-US" dirty="0" smtClean="0"/>
              <a:t>by Ed Hare </a:t>
            </a:r>
            <a:r>
              <a:rPr lang="en-US" sz="2600" i="1" dirty="0" smtClean="0"/>
              <a:t>(W1RFI)</a:t>
            </a:r>
            <a:r>
              <a:rPr lang="en-US" dirty="0" smtClean="0"/>
              <a:t>, is a very useful source and clarifies the FCC requirements with figures and tables.</a:t>
            </a:r>
          </a:p>
          <a:p>
            <a:endParaRPr lang="en-US" dirty="0" smtClean="0"/>
          </a:p>
          <a:p>
            <a:r>
              <a:rPr lang="en-US" dirty="0" smtClean="0"/>
              <a:t>ARRL Lab can also help: </a:t>
            </a:r>
            <a:r>
              <a:rPr lang="en-US" i="1" dirty="0" smtClean="0">
                <a:hlinkClick r:id="rId4"/>
              </a:rPr>
              <a:t>tis@arrl.org</a:t>
            </a:r>
            <a:endParaRPr lang="en-US" i="1" dirty="0" smtClean="0"/>
          </a:p>
          <a:p>
            <a:endParaRPr lang="en-US" i="1" dirty="0" smtClean="0"/>
          </a:p>
          <a:p>
            <a:pPr>
              <a:buNone/>
            </a:pPr>
            <a:r>
              <a:rPr lang="en-US" sz="2100" i="1" dirty="0" smtClean="0"/>
              <a:t>This presentation was adapted from Ed Hare’s, September 2021 </a:t>
            </a:r>
            <a:r>
              <a:rPr lang="en-US" sz="2100" i="1" dirty="0" err="1" smtClean="0"/>
              <a:t>QST</a:t>
            </a:r>
            <a:r>
              <a:rPr lang="en-US" sz="2100" i="1" dirty="0" smtClean="0"/>
              <a:t> article, pg 60.</a:t>
            </a:r>
            <a:endParaRPr lang="en-US" sz="2100" i="1" dirty="0"/>
          </a:p>
        </p:txBody>
      </p:sp>
      <p:sp>
        <p:nvSpPr>
          <p:cNvPr id="6" name="Footer Placeholder 5"/>
          <p:cNvSpPr>
            <a:spLocks noGrp="1"/>
          </p:cNvSpPr>
          <p:nvPr>
            <p:ph type="ftr" sz="quarter" idx="11"/>
          </p:nvPr>
        </p:nvSpPr>
        <p:spPr/>
        <p:txBody>
          <a:bodyPr/>
          <a:lstStyle/>
          <a:p>
            <a:r>
              <a:rPr lang="en-US" smtClean="0"/>
              <a:t>K1FMB - RFE</a:t>
            </a:r>
            <a:endParaRPr lang="en-US"/>
          </a:p>
        </p:txBody>
      </p:sp>
      <p:sp>
        <p:nvSpPr>
          <p:cNvPr id="7" name="Slide Number Placeholder 6"/>
          <p:cNvSpPr>
            <a:spLocks noGrp="1"/>
          </p:cNvSpPr>
          <p:nvPr>
            <p:ph type="sldNum" sz="quarter" idx="12"/>
          </p:nvPr>
        </p:nvSpPr>
        <p:spPr/>
        <p:txBody>
          <a:bodyPr/>
          <a:lstStyle/>
          <a:p>
            <a:fld id="{B27CBD70-C5D3-47E5-9101-96B8C1753C3D}" type="slidenum">
              <a:rPr lang="en-US" smtClean="0"/>
              <a:pPr/>
              <a:t>15</a:t>
            </a:fld>
            <a:endParaRPr lang="en-US"/>
          </a:p>
        </p:txBody>
      </p:sp>
      <p:pic>
        <p:nvPicPr>
          <p:cNvPr id="10" name="~PP3432.WAV">
            <a:hlinkClick r:id="" action="ppaction://media"/>
          </p:cNvPr>
          <p:cNvPicPr>
            <a:picLocks noRot="1" noChangeAspect="1"/>
          </p:cNvPicPr>
          <p:nvPr>
            <a:wavAudioFile r:embed="rId1" name="~PP3432.WAV"/>
          </p:nvPr>
        </p:nvPicPr>
        <p:blipFill>
          <a:blip r:embed="rId5" cstate="print"/>
          <a:stretch>
            <a:fillRect/>
          </a:stretch>
        </p:blipFill>
        <p:spPr>
          <a:xfrm>
            <a:off x="8737600" y="6451600"/>
            <a:ext cx="304800" cy="304800"/>
          </a:xfrm>
          <a:prstGeom prst="rect">
            <a:avLst/>
          </a:prstGeom>
        </p:spPr>
      </p:pic>
    </p:spTree>
  </p:cSld>
  <p:clrMapOvr>
    <a:masterClrMapping/>
  </p:clrMapOvr>
  <p:transition advTm="308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FCC RF E</a:t>
            </a:r>
            <a:r>
              <a:rPr lang="en-US" sz="3600" b="1" i="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Franklin Gothic Book" pitchFamily="34" charset="0"/>
              </a:rPr>
              <a:t>xposure</a:t>
            </a:r>
            <a:r>
              <a:rPr lang="en-US" sz="3600" b="1" i="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 Rules</a:t>
            </a:r>
          </a:p>
        </p:txBody>
      </p:sp>
      <p:sp>
        <p:nvSpPr>
          <p:cNvPr id="3" name="Content Placeholder 2"/>
          <p:cNvSpPr>
            <a:spLocks noGrp="1"/>
          </p:cNvSpPr>
          <p:nvPr>
            <p:ph idx="1"/>
          </p:nvPr>
        </p:nvSpPr>
        <p:spPr/>
        <p:txBody>
          <a:bodyPr/>
          <a:lstStyle/>
          <a:p>
            <a:r>
              <a:rPr lang="en-US" dirty="0" smtClean="0"/>
              <a:t>On May 3, 2021, the FCC issued new rules regarding human exposure to radiated RF energy.</a:t>
            </a:r>
          </a:p>
          <a:p>
            <a:endParaRPr lang="en-US" dirty="0" smtClean="0"/>
          </a:p>
          <a:p>
            <a:r>
              <a:rPr lang="en-US" dirty="0" smtClean="0"/>
              <a:t>Stations operating under the exemptions of the ‘old rules’ must now comply with the changes by May 3, 2022.</a:t>
            </a:r>
            <a:endParaRPr lang="en-US" dirty="0"/>
          </a:p>
        </p:txBody>
      </p:sp>
      <p:sp>
        <p:nvSpPr>
          <p:cNvPr id="6" name="Footer Placeholder 5"/>
          <p:cNvSpPr>
            <a:spLocks noGrp="1"/>
          </p:cNvSpPr>
          <p:nvPr>
            <p:ph type="ftr" sz="quarter" idx="11"/>
          </p:nvPr>
        </p:nvSpPr>
        <p:spPr/>
        <p:txBody>
          <a:bodyPr/>
          <a:lstStyle/>
          <a:p>
            <a:r>
              <a:rPr lang="en-US" smtClean="0"/>
              <a:t>K1FMB - RFE</a:t>
            </a:r>
            <a:endParaRPr lang="en-US"/>
          </a:p>
        </p:txBody>
      </p:sp>
      <p:sp>
        <p:nvSpPr>
          <p:cNvPr id="7" name="Slide Number Placeholder 6"/>
          <p:cNvSpPr>
            <a:spLocks noGrp="1"/>
          </p:cNvSpPr>
          <p:nvPr>
            <p:ph type="sldNum" sz="quarter" idx="12"/>
          </p:nvPr>
        </p:nvSpPr>
        <p:spPr/>
        <p:txBody>
          <a:bodyPr/>
          <a:lstStyle/>
          <a:p>
            <a:fld id="{B27CBD70-C5D3-47E5-9101-96B8C1753C3D}" type="slidenum">
              <a:rPr lang="en-US" smtClean="0"/>
              <a:pPr/>
              <a:t>2</a:t>
            </a:fld>
            <a:endParaRPr lang="en-US"/>
          </a:p>
        </p:txBody>
      </p:sp>
      <p:pic>
        <p:nvPicPr>
          <p:cNvPr id="13" name="~PP3726.WAV">
            <a:hlinkClick r:id="" action="ppaction://media"/>
          </p:cNvPr>
          <p:cNvPicPr>
            <a:picLocks noRot="1" noChangeAspect="1"/>
          </p:cNvPicPr>
          <p:nvPr>
            <a:wavAudioFile r:embed="rId1" name="~PP3726.WAV"/>
          </p:nvPr>
        </p:nvPicPr>
        <p:blipFill>
          <a:blip r:embed="rId4" cstate="print"/>
          <a:stretch>
            <a:fillRect/>
          </a:stretch>
        </p:blipFill>
        <p:spPr>
          <a:xfrm>
            <a:off x="8737600" y="6451600"/>
            <a:ext cx="304800" cy="304800"/>
          </a:xfrm>
          <a:prstGeom prst="rect">
            <a:avLst/>
          </a:prstGeom>
        </p:spPr>
      </p:pic>
    </p:spTree>
  </p:cSld>
  <p:clrMapOvr>
    <a:masterClrMapping/>
  </p:clrMapOvr>
  <p:transition advTm="20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45720" rIns="45720" anchor="ctr">
            <a:normAutofit/>
          </a:bodyPr>
          <a:lstStyle/>
          <a:p>
            <a:pPr algn="ctr"/>
            <a:r>
              <a:rPr lang="en-US" sz="3600" b="1" i="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FCC RF Exposure Rules</a:t>
            </a:r>
          </a:p>
        </p:txBody>
      </p:sp>
      <p:sp>
        <p:nvSpPr>
          <p:cNvPr id="3" name="Content Placeholder 2"/>
          <p:cNvSpPr>
            <a:spLocks noGrp="1"/>
          </p:cNvSpPr>
          <p:nvPr>
            <p:ph idx="1"/>
          </p:nvPr>
        </p:nvSpPr>
        <p:spPr/>
        <p:txBody>
          <a:bodyPr/>
          <a:lstStyle/>
          <a:p>
            <a:r>
              <a:rPr lang="en-US" dirty="0" smtClean="0"/>
              <a:t>In 1996, the FCC introduced regulations to set limits for human exposure to RF energy from radio transmitters.</a:t>
            </a:r>
          </a:p>
          <a:p>
            <a:endParaRPr lang="en-US" dirty="0" smtClean="0"/>
          </a:p>
          <a:p>
            <a:r>
              <a:rPr lang="en-US" dirty="0" smtClean="0"/>
              <a:t>Ham stations were included, but were not </a:t>
            </a:r>
            <a:r>
              <a:rPr lang="en-US" u="sng" dirty="0" smtClean="0"/>
              <a:t>required</a:t>
            </a:r>
            <a:r>
              <a:rPr lang="en-US" dirty="0" smtClean="0"/>
              <a:t> to be evaluated.</a:t>
            </a:r>
            <a:endParaRPr lang="en-US" dirty="0"/>
          </a:p>
        </p:txBody>
      </p:sp>
      <p:sp>
        <p:nvSpPr>
          <p:cNvPr id="6" name="Footer Placeholder 5"/>
          <p:cNvSpPr>
            <a:spLocks noGrp="1"/>
          </p:cNvSpPr>
          <p:nvPr>
            <p:ph type="ftr" sz="quarter" idx="11"/>
          </p:nvPr>
        </p:nvSpPr>
        <p:spPr/>
        <p:txBody>
          <a:bodyPr/>
          <a:lstStyle/>
          <a:p>
            <a:r>
              <a:rPr lang="en-US" smtClean="0"/>
              <a:t>K1FMB - RFE</a:t>
            </a:r>
            <a:endParaRPr lang="en-US"/>
          </a:p>
        </p:txBody>
      </p:sp>
      <p:sp>
        <p:nvSpPr>
          <p:cNvPr id="7" name="Slide Number Placeholder 6"/>
          <p:cNvSpPr>
            <a:spLocks noGrp="1"/>
          </p:cNvSpPr>
          <p:nvPr>
            <p:ph type="sldNum" sz="quarter" idx="12"/>
          </p:nvPr>
        </p:nvSpPr>
        <p:spPr/>
        <p:txBody>
          <a:bodyPr/>
          <a:lstStyle/>
          <a:p>
            <a:fld id="{B27CBD70-C5D3-47E5-9101-96B8C1753C3D}" type="slidenum">
              <a:rPr lang="en-US" smtClean="0"/>
              <a:pPr/>
              <a:t>3</a:t>
            </a:fld>
            <a:endParaRPr lang="en-US"/>
          </a:p>
        </p:txBody>
      </p:sp>
      <p:pic>
        <p:nvPicPr>
          <p:cNvPr id="10" name="~PP1199.WAV">
            <a:hlinkClick r:id="" action="ppaction://media"/>
          </p:cNvPr>
          <p:cNvPicPr>
            <a:picLocks noRot="1" noChangeAspect="1"/>
          </p:cNvPicPr>
          <p:nvPr>
            <a:wavAudioFile r:embed="rId1" name="~PP1199.WAV"/>
          </p:nvPr>
        </p:nvPicPr>
        <p:blipFill>
          <a:blip r:embed="rId4" cstate="print"/>
          <a:stretch>
            <a:fillRect/>
          </a:stretch>
        </p:blipFill>
        <p:spPr>
          <a:xfrm>
            <a:off x="8737600" y="6451600"/>
            <a:ext cx="304800" cy="304800"/>
          </a:xfrm>
          <a:prstGeom prst="rect">
            <a:avLst/>
          </a:prstGeom>
        </p:spPr>
      </p:pic>
    </p:spTree>
  </p:cSld>
  <p:clrMapOvr>
    <a:masterClrMapping/>
  </p:clrMapOvr>
  <p:transition advTm="177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FCC RF Exposure Rules</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Under the new rules, finalized in 2020, Ham stations are still required to comply, but more stations will be required to </a:t>
            </a:r>
            <a:r>
              <a:rPr lang="en-US" i="1" dirty="0" smtClean="0"/>
              <a:t>conduct a station evaluation </a:t>
            </a:r>
            <a:r>
              <a:rPr lang="en-US" dirty="0" smtClean="0"/>
              <a:t>to determine that their station complies with the limits for human exposure.</a:t>
            </a:r>
          </a:p>
          <a:p>
            <a:endParaRPr lang="en-US" dirty="0" smtClean="0"/>
          </a:p>
          <a:p>
            <a:r>
              <a:rPr lang="en-US" dirty="0" smtClean="0"/>
              <a:t>Under the ‘old rules’ there were a variety of exemptions from this requirement, based on operating frequency, power level, and operating mode.</a:t>
            </a:r>
            <a:endParaRPr lang="en-US" dirty="0"/>
          </a:p>
        </p:txBody>
      </p:sp>
      <p:sp>
        <p:nvSpPr>
          <p:cNvPr id="6" name="Footer Placeholder 5"/>
          <p:cNvSpPr>
            <a:spLocks noGrp="1"/>
          </p:cNvSpPr>
          <p:nvPr>
            <p:ph type="ftr" sz="quarter" idx="11"/>
          </p:nvPr>
        </p:nvSpPr>
        <p:spPr/>
        <p:txBody>
          <a:bodyPr/>
          <a:lstStyle/>
          <a:p>
            <a:r>
              <a:rPr lang="en-US" smtClean="0"/>
              <a:t>K1FMB - RFE</a:t>
            </a:r>
            <a:endParaRPr lang="en-US"/>
          </a:p>
        </p:txBody>
      </p:sp>
      <p:sp>
        <p:nvSpPr>
          <p:cNvPr id="7" name="Slide Number Placeholder 6"/>
          <p:cNvSpPr>
            <a:spLocks noGrp="1"/>
          </p:cNvSpPr>
          <p:nvPr>
            <p:ph type="sldNum" sz="quarter" idx="12"/>
          </p:nvPr>
        </p:nvSpPr>
        <p:spPr/>
        <p:txBody>
          <a:bodyPr/>
          <a:lstStyle/>
          <a:p>
            <a:fld id="{B27CBD70-C5D3-47E5-9101-96B8C1753C3D}" type="slidenum">
              <a:rPr lang="en-US" smtClean="0"/>
              <a:pPr/>
              <a:t>4</a:t>
            </a:fld>
            <a:endParaRPr lang="en-US"/>
          </a:p>
        </p:txBody>
      </p:sp>
      <p:pic>
        <p:nvPicPr>
          <p:cNvPr id="10" name="~PP715.WAV">
            <a:hlinkClick r:id="" action="ppaction://media"/>
          </p:cNvPr>
          <p:cNvPicPr>
            <a:picLocks noRot="1" noChangeAspect="1"/>
          </p:cNvPicPr>
          <p:nvPr>
            <a:wavAudioFile r:embed="rId1" name="~PP715.WAV"/>
          </p:nvPr>
        </p:nvPicPr>
        <p:blipFill>
          <a:blip r:embed="rId4" cstate="print"/>
          <a:stretch>
            <a:fillRect/>
          </a:stretch>
        </p:blipFill>
        <p:spPr>
          <a:xfrm>
            <a:off x="8737600" y="6451600"/>
            <a:ext cx="304800" cy="304800"/>
          </a:xfrm>
          <a:prstGeom prst="rect">
            <a:avLst/>
          </a:prstGeom>
        </p:spPr>
      </p:pic>
    </p:spTree>
  </p:cSld>
  <p:clrMapOvr>
    <a:masterClrMapping/>
  </p:clrMapOvr>
  <p:transition advTm="279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FCC RF Exposure Rules</a:t>
            </a:r>
            <a:endParaRPr lang="en-US" sz="3600" dirty="0"/>
          </a:p>
        </p:txBody>
      </p:sp>
      <p:sp>
        <p:nvSpPr>
          <p:cNvPr id="3" name="Content Placeholder 2"/>
          <p:cNvSpPr>
            <a:spLocks noGrp="1"/>
          </p:cNvSpPr>
          <p:nvPr>
            <p:ph idx="1"/>
          </p:nvPr>
        </p:nvSpPr>
        <p:spPr/>
        <p:txBody>
          <a:bodyPr/>
          <a:lstStyle/>
          <a:p>
            <a:r>
              <a:rPr lang="en-US" dirty="0" smtClean="0"/>
              <a:t>If you </a:t>
            </a:r>
            <a:r>
              <a:rPr lang="en-US" i="1" dirty="0" smtClean="0"/>
              <a:t>performed</a:t>
            </a:r>
            <a:r>
              <a:rPr lang="en-US" dirty="0" smtClean="0"/>
              <a:t> a station evaluation under the ‘old rules’, there’s no need to reevaluate – </a:t>
            </a:r>
            <a:r>
              <a:rPr lang="en-US" i="1" dirty="0" smtClean="0"/>
              <a:t>unless</a:t>
            </a:r>
            <a:r>
              <a:rPr lang="en-US" dirty="0" smtClean="0"/>
              <a:t> you made </a:t>
            </a:r>
            <a:r>
              <a:rPr lang="en-US" i="1" u="sng" dirty="0" smtClean="0"/>
              <a:t>any</a:t>
            </a:r>
            <a:r>
              <a:rPr lang="en-US" dirty="0" smtClean="0"/>
              <a:t> change that could increase the amount of RF energy present near your station, i.e., changing your antenna, increasing transmitting power, using a new operating mode, or adding a new band to your operations.</a:t>
            </a:r>
            <a:endParaRPr lang="en-US" dirty="0"/>
          </a:p>
        </p:txBody>
      </p:sp>
      <p:sp>
        <p:nvSpPr>
          <p:cNvPr id="6" name="Footer Placeholder 5"/>
          <p:cNvSpPr>
            <a:spLocks noGrp="1"/>
          </p:cNvSpPr>
          <p:nvPr>
            <p:ph type="ftr" sz="quarter" idx="11"/>
          </p:nvPr>
        </p:nvSpPr>
        <p:spPr/>
        <p:txBody>
          <a:bodyPr/>
          <a:lstStyle/>
          <a:p>
            <a:r>
              <a:rPr lang="en-US" smtClean="0"/>
              <a:t>K1FMB - RFE</a:t>
            </a:r>
            <a:endParaRPr lang="en-US"/>
          </a:p>
        </p:txBody>
      </p:sp>
      <p:sp>
        <p:nvSpPr>
          <p:cNvPr id="7" name="Slide Number Placeholder 6"/>
          <p:cNvSpPr>
            <a:spLocks noGrp="1"/>
          </p:cNvSpPr>
          <p:nvPr>
            <p:ph type="sldNum" sz="quarter" idx="12"/>
          </p:nvPr>
        </p:nvSpPr>
        <p:spPr/>
        <p:txBody>
          <a:bodyPr/>
          <a:lstStyle/>
          <a:p>
            <a:fld id="{B27CBD70-C5D3-47E5-9101-96B8C1753C3D}" type="slidenum">
              <a:rPr lang="en-US" smtClean="0"/>
              <a:pPr/>
              <a:t>5</a:t>
            </a:fld>
            <a:endParaRPr lang="en-US"/>
          </a:p>
        </p:txBody>
      </p:sp>
      <p:pic>
        <p:nvPicPr>
          <p:cNvPr id="10" name="~PP1918.WAV">
            <a:hlinkClick r:id="" action="ppaction://media"/>
          </p:cNvPr>
          <p:cNvPicPr>
            <a:picLocks noRot="1" noChangeAspect="1"/>
          </p:cNvPicPr>
          <p:nvPr>
            <a:wavAudioFile r:embed="rId1" name="~PP1918.WAV"/>
          </p:nvPr>
        </p:nvPicPr>
        <p:blipFill>
          <a:blip r:embed="rId4" cstate="print"/>
          <a:stretch>
            <a:fillRect/>
          </a:stretch>
        </p:blipFill>
        <p:spPr>
          <a:xfrm>
            <a:off x="8737600" y="6451600"/>
            <a:ext cx="304800" cy="304800"/>
          </a:xfrm>
          <a:prstGeom prst="rect">
            <a:avLst/>
          </a:prstGeom>
        </p:spPr>
      </p:pic>
    </p:spTree>
  </p:cSld>
  <p:clrMapOvr>
    <a:masterClrMapping/>
  </p:clrMapOvr>
  <p:transition advTm="297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FCC RF Exposure Rules</a:t>
            </a:r>
            <a:endParaRPr lang="en-US" sz="3600" dirty="0"/>
          </a:p>
        </p:txBody>
      </p:sp>
      <p:sp>
        <p:nvSpPr>
          <p:cNvPr id="3" name="Content Placeholder 2"/>
          <p:cNvSpPr>
            <a:spLocks noGrp="1"/>
          </p:cNvSpPr>
          <p:nvPr>
            <p:ph idx="1"/>
          </p:nvPr>
        </p:nvSpPr>
        <p:spPr/>
        <p:txBody>
          <a:bodyPr/>
          <a:lstStyle/>
          <a:p>
            <a:r>
              <a:rPr lang="en-US" dirty="0" smtClean="0"/>
              <a:t>If you’ve made any such change, under the new rules you will need to perform a physical assessment of your station - or use an exemption formula to determine </a:t>
            </a:r>
            <a:r>
              <a:rPr lang="en-US" i="1" dirty="0" smtClean="0"/>
              <a:t>if it needs </a:t>
            </a:r>
            <a:r>
              <a:rPr lang="en-US" dirty="0" smtClean="0"/>
              <a:t>to be evaluated.</a:t>
            </a:r>
          </a:p>
          <a:p>
            <a:endParaRPr lang="en-US" dirty="0" smtClean="0"/>
          </a:p>
          <a:p>
            <a:r>
              <a:rPr lang="en-US" dirty="0" smtClean="0"/>
              <a:t>You have until May 3, 2022 to complete the assessment or evaluation.</a:t>
            </a:r>
            <a:endParaRPr lang="en-US" dirty="0"/>
          </a:p>
        </p:txBody>
      </p:sp>
      <p:sp>
        <p:nvSpPr>
          <p:cNvPr id="6" name="Footer Placeholder 5"/>
          <p:cNvSpPr>
            <a:spLocks noGrp="1"/>
          </p:cNvSpPr>
          <p:nvPr>
            <p:ph type="ftr" sz="quarter" idx="11"/>
          </p:nvPr>
        </p:nvSpPr>
        <p:spPr/>
        <p:txBody>
          <a:bodyPr/>
          <a:lstStyle/>
          <a:p>
            <a:r>
              <a:rPr lang="en-US" smtClean="0"/>
              <a:t>K1FMB - RFE</a:t>
            </a:r>
            <a:endParaRPr lang="en-US"/>
          </a:p>
        </p:txBody>
      </p:sp>
      <p:sp>
        <p:nvSpPr>
          <p:cNvPr id="7" name="Slide Number Placeholder 6"/>
          <p:cNvSpPr>
            <a:spLocks noGrp="1"/>
          </p:cNvSpPr>
          <p:nvPr>
            <p:ph type="sldNum" sz="quarter" idx="12"/>
          </p:nvPr>
        </p:nvSpPr>
        <p:spPr/>
        <p:txBody>
          <a:bodyPr/>
          <a:lstStyle/>
          <a:p>
            <a:fld id="{B27CBD70-C5D3-47E5-9101-96B8C1753C3D}" type="slidenum">
              <a:rPr lang="en-US" smtClean="0"/>
              <a:pPr/>
              <a:t>6</a:t>
            </a:fld>
            <a:endParaRPr lang="en-US"/>
          </a:p>
        </p:txBody>
      </p:sp>
      <p:pic>
        <p:nvPicPr>
          <p:cNvPr id="10" name="~PP4031.WAV">
            <a:hlinkClick r:id="" action="ppaction://media"/>
          </p:cNvPr>
          <p:cNvPicPr>
            <a:picLocks noRot="1" noChangeAspect="1"/>
          </p:cNvPicPr>
          <p:nvPr>
            <a:wavAudioFile r:embed="rId1" name="~PP4031.WAV"/>
          </p:nvPr>
        </p:nvPicPr>
        <p:blipFill>
          <a:blip r:embed="rId4" cstate="print"/>
          <a:stretch>
            <a:fillRect/>
          </a:stretch>
        </p:blipFill>
        <p:spPr>
          <a:xfrm>
            <a:off x="8737600" y="6451600"/>
            <a:ext cx="304800" cy="304800"/>
          </a:xfrm>
          <a:prstGeom prst="rect">
            <a:avLst/>
          </a:prstGeom>
        </p:spPr>
      </p:pic>
    </p:spTree>
  </p:cSld>
  <p:clrMapOvr>
    <a:masterClrMapping/>
  </p:clrMapOvr>
  <p:transition advTm="224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FCC RF Exposure Rules</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At any given location, the FCC has clarified that effective radiated power (</a:t>
            </a:r>
            <a:r>
              <a:rPr lang="en-US" dirty="0" err="1" smtClean="0"/>
              <a:t>ERP</a:t>
            </a:r>
            <a:r>
              <a:rPr lang="en-US" dirty="0" smtClean="0"/>
              <a:t>) is the gain of an antenna compared to the gain of a half-wave dipole.</a:t>
            </a:r>
          </a:p>
          <a:p>
            <a:endParaRPr lang="en-US" dirty="0" smtClean="0"/>
          </a:p>
          <a:p>
            <a:r>
              <a:rPr lang="en-US" dirty="0" smtClean="0"/>
              <a:t>You’ll need to know the frequency and separation distance.  If the </a:t>
            </a:r>
            <a:r>
              <a:rPr lang="en-US" dirty="0" err="1" smtClean="0"/>
              <a:t>ERP</a:t>
            </a:r>
            <a:r>
              <a:rPr lang="en-US" dirty="0" smtClean="0"/>
              <a:t> exceeds the limitation threshold, then the RF source is not exempt, and an evaluation </a:t>
            </a:r>
            <a:r>
              <a:rPr lang="en-US" i="1" dirty="0" smtClean="0"/>
              <a:t>must</a:t>
            </a:r>
            <a:r>
              <a:rPr lang="en-US" dirty="0" smtClean="0"/>
              <a:t> be performed.</a:t>
            </a:r>
          </a:p>
        </p:txBody>
      </p:sp>
      <p:sp>
        <p:nvSpPr>
          <p:cNvPr id="6" name="Footer Placeholder 5"/>
          <p:cNvSpPr>
            <a:spLocks noGrp="1"/>
          </p:cNvSpPr>
          <p:nvPr>
            <p:ph type="ftr" sz="quarter" idx="11"/>
          </p:nvPr>
        </p:nvSpPr>
        <p:spPr/>
        <p:txBody>
          <a:bodyPr/>
          <a:lstStyle/>
          <a:p>
            <a:r>
              <a:rPr lang="en-US" smtClean="0"/>
              <a:t>K1FMB - RFE</a:t>
            </a:r>
            <a:endParaRPr lang="en-US"/>
          </a:p>
        </p:txBody>
      </p:sp>
      <p:sp>
        <p:nvSpPr>
          <p:cNvPr id="7" name="Slide Number Placeholder 6"/>
          <p:cNvSpPr>
            <a:spLocks noGrp="1"/>
          </p:cNvSpPr>
          <p:nvPr>
            <p:ph type="sldNum" sz="quarter" idx="12"/>
          </p:nvPr>
        </p:nvSpPr>
        <p:spPr/>
        <p:txBody>
          <a:bodyPr/>
          <a:lstStyle/>
          <a:p>
            <a:fld id="{B27CBD70-C5D3-47E5-9101-96B8C1753C3D}" type="slidenum">
              <a:rPr lang="en-US" smtClean="0"/>
              <a:pPr/>
              <a:t>7</a:t>
            </a:fld>
            <a:endParaRPr lang="en-US"/>
          </a:p>
        </p:txBody>
      </p:sp>
      <p:pic>
        <p:nvPicPr>
          <p:cNvPr id="10" name="~PP2529.WAV">
            <a:hlinkClick r:id="" action="ppaction://media"/>
          </p:cNvPr>
          <p:cNvPicPr>
            <a:picLocks noRot="1" noChangeAspect="1"/>
          </p:cNvPicPr>
          <p:nvPr>
            <a:wavAudioFile r:embed="rId1" name="~PP2529.WAV"/>
          </p:nvPr>
        </p:nvPicPr>
        <p:blipFill>
          <a:blip r:embed="rId4" cstate="print"/>
          <a:stretch>
            <a:fillRect/>
          </a:stretch>
        </p:blipFill>
        <p:spPr>
          <a:xfrm>
            <a:off x="8737600" y="6451600"/>
            <a:ext cx="304800" cy="304800"/>
          </a:xfrm>
          <a:prstGeom prst="rect">
            <a:avLst/>
          </a:prstGeom>
        </p:spPr>
      </p:pic>
    </p:spTree>
  </p:cSld>
  <p:clrMapOvr>
    <a:masterClrMapping/>
  </p:clrMapOvr>
  <p:transition advTm="310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FCC RF Exposure Rules</a:t>
            </a:r>
            <a:endParaRPr lang="en-US" sz="3600" dirty="0"/>
          </a:p>
        </p:txBody>
      </p:sp>
      <p:sp>
        <p:nvSpPr>
          <p:cNvPr id="3" name="Content Placeholder 2"/>
          <p:cNvSpPr>
            <a:spLocks noGrp="1"/>
          </p:cNvSpPr>
          <p:nvPr>
            <p:ph idx="1"/>
          </p:nvPr>
        </p:nvSpPr>
        <p:spPr/>
        <p:txBody>
          <a:bodyPr/>
          <a:lstStyle/>
          <a:p>
            <a:r>
              <a:rPr lang="en-US" dirty="0" smtClean="0"/>
              <a:t>For example, if you run 100 watts at 3.5 MHz to any antenna, you need to do an evaluation if any human exposure could occur within 45 feet (13.6 m).</a:t>
            </a:r>
          </a:p>
        </p:txBody>
      </p:sp>
      <p:sp>
        <p:nvSpPr>
          <p:cNvPr id="6" name="Footer Placeholder 5"/>
          <p:cNvSpPr>
            <a:spLocks noGrp="1"/>
          </p:cNvSpPr>
          <p:nvPr>
            <p:ph type="ftr" sz="quarter" idx="11"/>
          </p:nvPr>
        </p:nvSpPr>
        <p:spPr/>
        <p:txBody>
          <a:bodyPr/>
          <a:lstStyle/>
          <a:p>
            <a:r>
              <a:rPr lang="en-US" smtClean="0"/>
              <a:t>K1FMB - RFE</a:t>
            </a:r>
            <a:endParaRPr lang="en-US"/>
          </a:p>
        </p:txBody>
      </p:sp>
      <p:sp>
        <p:nvSpPr>
          <p:cNvPr id="7" name="Slide Number Placeholder 6"/>
          <p:cNvSpPr>
            <a:spLocks noGrp="1"/>
          </p:cNvSpPr>
          <p:nvPr>
            <p:ph type="sldNum" sz="quarter" idx="12"/>
          </p:nvPr>
        </p:nvSpPr>
        <p:spPr/>
        <p:txBody>
          <a:bodyPr/>
          <a:lstStyle/>
          <a:p>
            <a:fld id="{B27CBD70-C5D3-47E5-9101-96B8C1753C3D}" type="slidenum">
              <a:rPr lang="en-US" smtClean="0"/>
              <a:pPr/>
              <a:t>8</a:t>
            </a:fld>
            <a:endParaRPr lang="en-US"/>
          </a:p>
        </p:txBody>
      </p:sp>
      <p:pic>
        <p:nvPicPr>
          <p:cNvPr id="10" name="~PP629.WAV">
            <a:hlinkClick r:id="" action="ppaction://media"/>
          </p:cNvPr>
          <p:cNvPicPr>
            <a:picLocks noRot="1" noChangeAspect="1"/>
          </p:cNvPicPr>
          <p:nvPr>
            <a:wavAudioFile r:embed="rId1" name="~PP629.WAV"/>
          </p:nvPr>
        </p:nvPicPr>
        <p:blipFill>
          <a:blip r:embed="rId4" cstate="print"/>
          <a:stretch>
            <a:fillRect/>
          </a:stretch>
        </p:blipFill>
        <p:spPr>
          <a:xfrm>
            <a:off x="8737600" y="6451600"/>
            <a:ext cx="304800" cy="304800"/>
          </a:xfrm>
          <a:prstGeom prst="rect">
            <a:avLst/>
          </a:prstGeom>
        </p:spPr>
      </p:pic>
    </p:spTree>
  </p:cSld>
  <p:clrMapOvr>
    <a:masterClrMapping/>
  </p:clrMapOvr>
  <p:transition advTm="143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rPr>
              <a:t>FCC RF Exposure Rules</a:t>
            </a:r>
            <a:endParaRPr lang="en-US" sz="3600" dirty="0"/>
          </a:p>
        </p:txBody>
      </p:sp>
      <p:sp>
        <p:nvSpPr>
          <p:cNvPr id="3" name="Content Placeholder 2"/>
          <p:cNvSpPr>
            <a:spLocks noGrp="1"/>
          </p:cNvSpPr>
          <p:nvPr>
            <p:ph idx="1"/>
          </p:nvPr>
        </p:nvSpPr>
        <p:spPr>
          <a:xfrm>
            <a:off x="457200" y="1600200"/>
            <a:ext cx="7848600" cy="4525963"/>
          </a:xfrm>
        </p:spPr>
        <p:txBody>
          <a:bodyPr>
            <a:noAutofit/>
          </a:bodyPr>
          <a:lstStyle/>
          <a:p>
            <a:r>
              <a:rPr lang="en-US" sz="2800" dirty="0" smtClean="0"/>
              <a:t>If you run 100 watts to a dipole at 28.5 MHz then your station is exempt from evaluation on this band.</a:t>
            </a:r>
          </a:p>
          <a:p>
            <a:endParaRPr lang="en-US" sz="2800" dirty="0" smtClean="0"/>
          </a:p>
          <a:p>
            <a:r>
              <a:rPr lang="en-US" sz="2800" dirty="0" smtClean="0"/>
              <a:t>But, if you run 500 watts at that same frequency to a </a:t>
            </a:r>
            <a:r>
              <a:rPr lang="en-US" sz="2800" dirty="0" err="1" smtClean="0"/>
              <a:t>Yagi</a:t>
            </a:r>
            <a:r>
              <a:rPr lang="en-US" sz="2800" dirty="0" smtClean="0"/>
              <a:t> (with a gain of more than 5.25 </a:t>
            </a:r>
            <a:r>
              <a:rPr lang="en-US" sz="2800" dirty="0" err="1" smtClean="0"/>
              <a:t>dBd</a:t>
            </a:r>
            <a:r>
              <a:rPr lang="en-US" sz="2800" dirty="0" smtClean="0"/>
              <a:t>), your </a:t>
            </a:r>
            <a:r>
              <a:rPr lang="en-US" sz="2800" dirty="0" err="1" smtClean="0"/>
              <a:t>ERP</a:t>
            </a:r>
            <a:r>
              <a:rPr lang="en-US" sz="2800" dirty="0" smtClean="0"/>
              <a:t> would be 1700+ watts, making you </a:t>
            </a:r>
            <a:r>
              <a:rPr lang="en-US" sz="2800" i="1" dirty="0" smtClean="0"/>
              <a:t>not exempt </a:t>
            </a:r>
            <a:r>
              <a:rPr lang="en-US" sz="2800" dirty="0" smtClean="0"/>
              <a:t>on this band.  If this was a new installation*, you would need to do an evaluation – or reduce power, move the antenna, or restrict access.</a:t>
            </a:r>
          </a:p>
          <a:p>
            <a:endParaRPr lang="en-US" sz="1800" dirty="0" smtClean="0"/>
          </a:p>
        </p:txBody>
      </p:sp>
      <p:sp>
        <p:nvSpPr>
          <p:cNvPr id="6" name="Footer Placeholder 5"/>
          <p:cNvSpPr>
            <a:spLocks noGrp="1"/>
          </p:cNvSpPr>
          <p:nvPr>
            <p:ph type="ftr" sz="quarter" idx="11"/>
          </p:nvPr>
        </p:nvSpPr>
        <p:spPr/>
        <p:txBody>
          <a:bodyPr/>
          <a:lstStyle/>
          <a:p>
            <a:r>
              <a:rPr lang="en-US" dirty="0" smtClean="0"/>
              <a:t>K1FMB - </a:t>
            </a:r>
            <a:r>
              <a:rPr lang="en-US" dirty="0" err="1" smtClean="0"/>
              <a:t>RFE</a:t>
            </a:r>
            <a:endParaRPr lang="en-US" dirty="0"/>
          </a:p>
        </p:txBody>
      </p:sp>
      <p:sp>
        <p:nvSpPr>
          <p:cNvPr id="7" name="Slide Number Placeholder 6"/>
          <p:cNvSpPr>
            <a:spLocks noGrp="1"/>
          </p:cNvSpPr>
          <p:nvPr>
            <p:ph type="sldNum" sz="quarter" idx="12"/>
          </p:nvPr>
        </p:nvSpPr>
        <p:spPr/>
        <p:txBody>
          <a:bodyPr/>
          <a:lstStyle/>
          <a:p>
            <a:fld id="{B27CBD70-C5D3-47E5-9101-96B8C1753C3D}" type="slidenum">
              <a:rPr lang="en-US" smtClean="0"/>
              <a:pPr/>
              <a:t>9</a:t>
            </a:fld>
            <a:endParaRPr lang="en-US"/>
          </a:p>
        </p:txBody>
      </p:sp>
      <p:sp>
        <p:nvSpPr>
          <p:cNvPr id="8" name="TextBox 7"/>
          <p:cNvSpPr txBox="1"/>
          <p:nvPr/>
        </p:nvSpPr>
        <p:spPr>
          <a:xfrm>
            <a:off x="6019800" y="6248400"/>
            <a:ext cx="2057400" cy="461665"/>
          </a:xfrm>
          <a:prstGeom prst="rect">
            <a:avLst/>
          </a:prstGeom>
          <a:noFill/>
        </p:spPr>
        <p:txBody>
          <a:bodyPr wrap="square" rtlCol="0" anchor="t" anchorCtr="0">
            <a:spAutoFit/>
          </a:bodyPr>
          <a:lstStyle/>
          <a:p>
            <a:r>
              <a:rPr lang="en-US" sz="2400" dirty="0" smtClean="0"/>
              <a:t>*</a:t>
            </a:r>
            <a:r>
              <a:rPr lang="en-US" sz="1400" dirty="0" smtClean="0"/>
              <a:t>  Since May 2021</a:t>
            </a:r>
          </a:p>
        </p:txBody>
      </p:sp>
      <p:pic>
        <p:nvPicPr>
          <p:cNvPr id="11" name="~PP4049.WAV">
            <a:hlinkClick r:id="" action="ppaction://media"/>
          </p:cNvPr>
          <p:cNvPicPr>
            <a:picLocks noRot="1" noChangeAspect="1"/>
          </p:cNvPicPr>
          <p:nvPr>
            <a:wavAudioFile r:embed="rId1" name="~PP4049.WAV"/>
          </p:nvPr>
        </p:nvPicPr>
        <p:blipFill>
          <a:blip r:embed="rId4" cstate="print"/>
          <a:stretch>
            <a:fillRect/>
          </a:stretch>
        </p:blipFill>
        <p:spPr>
          <a:xfrm>
            <a:off x="8737600" y="6451600"/>
            <a:ext cx="304800" cy="304800"/>
          </a:xfrm>
          <a:prstGeom prst="rect">
            <a:avLst/>
          </a:prstGeom>
        </p:spPr>
      </p:pic>
    </p:spTree>
  </p:cSld>
  <p:clrMapOvr>
    <a:masterClrMapping/>
  </p:clrMapOvr>
  <p:transition advTm="360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340</TotalTime>
  <Words>1727</Words>
  <Application>Microsoft Office PowerPoint</Application>
  <PresentationFormat>On-screen Show (4:3)</PresentationFormat>
  <Paragraphs>152</Paragraphs>
  <Slides>15</Slides>
  <Notes>15</Notes>
  <HiddenSlides>0</HiddenSlides>
  <MMClips>15</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Technic</vt:lpstr>
      <vt:lpstr>FCC RF Exposure Rules</vt:lpstr>
      <vt:lpstr>FCC RF Exposure Rules</vt:lpstr>
      <vt:lpstr>FCC RF Exposure Rules</vt:lpstr>
      <vt:lpstr>FCC RF Exposure Rules</vt:lpstr>
      <vt:lpstr>FCC RF Exposure Rules</vt:lpstr>
      <vt:lpstr>FCC RF Exposure Rules</vt:lpstr>
      <vt:lpstr>FCC RF Exposure Rules</vt:lpstr>
      <vt:lpstr>FCC RF Exposure Rules</vt:lpstr>
      <vt:lpstr>FCC RF Exposure Rules</vt:lpstr>
      <vt:lpstr>FCC RF Exposure Rules</vt:lpstr>
      <vt:lpstr>FCC RF Exposure Rules</vt:lpstr>
      <vt:lpstr>FCC RF Exposure Rules</vt:lpstr>
      <vt:lpstr>FCC RF Exposure Rules</vt:lpstr>
      <vt:lpstr>FCC RF Exposure Rules</vt:lpstr>
      <vt:lpstr>FCC RF Exposure Rules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FCC RF Exposure Rules</dc:title>
  <dc:creator>Simi Bees</dc:creator>
  <cp:lastModifiedBy>Simi Bees</cp:lastModifiedBy>
  <cp:revision>48</cp:revision>
  <dcterms:created xsi:type="dcterms:W3CDTF">2021-09-22T17:54:50Z</dcterms:created>
  <dcterms:modified xsi:type="dcterms:W3CDTF">2021-09-23T03:48:04Z</dcterms:modified>
</cp:coreProperties>
</file>